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2" r:id="rId1"/>
  </p:sldMasterIdLst>
  <p:notesMasterIdLst>
    <p:notesMasterId r:id="rId18"/>
  </p:notesMasterIdLst>
  <p:handoutMasterIdLst>
    <p:handoutMasterId r:id="rId19"/>
  </p:handoutMasterIdLst>
  <p:sldIdLst>
    <p:sldId id="256" r:id="rId2"/>
    <p:sldId id="307" r:id="rId3"/>
    <p:sldId id="308" r:id="rId4"/>
    <p:sldId id="257" r:id="rId5"/>
    <p:sldId id="269" r:id="rId6"/>
    <p:sldId id="263" r:id="rId7"/>
    <p:sldId id="302" r:id="rId8"/>
    <p:sldId id="304" r:id="rId9"/>
    <p:sldId id="289" r:id="rId10"/>
    <p:sldId id="264" r:id="rId11"/>
    <p:sldId id="258" r:id="rId12"/>
    <p:sldId id="296" r:id="rId13"/>
    <p:sldId id="272" r:id="rId14"/>
    <p:sldId id="265" r:id="rId15"/>
    <p:sldId id="273" r:id="rId16"/>
    <p:sldId id="300" r:id="rId17"/>
  </p:sldIdLst>
  <p:sldSz cx="9144000" cy="6858000" type="screen4x3"/>
  <p:notesSz cx="6888163" cy="100203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591" autoAdjust="0"/>
    <p:restoredTop sz="97447" autoAdjust="0"/>
  </p:normalViewPr>
  <p:slideViewPr>
    <p:cSldViewPr>
      <p:cViewPr varScale="1">
        <p:scale>
          <a:sx n="74" d="100"/>
          <a:sy n="74" d="100"/>
        </p:scale>
        <p:origin x="654" y="72"/>
      </p:cViewPr>
      <p:guideLst>
        <p:guide orient="horz" pos="2160"/>
        <p:guide pos="2880"/>
      </p:guideLst>
    </p:cSldViewPr>
  </p:slideViewPr>
  <p:outlineViewPr>
    <p:cViewPr>
      <p:scale>
        <a:sx n="33" d="100"/>
        <a:sy n="33" d="100"/>
      </p:scale>
      <p:origin x="240" y="483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fr-FR"/>
          </a:p>
        </p:txBody>
      </p:sp>
      <p:sp>
        <p:nvSpPr>
          <p:cNvPr id="3" name="Espace réservé de la date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84A54280-B4DE-4853-8171-563550655671}" type="datetimeFigureOut">
              <a:rPr lang="fr-FR" smtClean="0"/>
              <a:pPr/>
              <a:t>17/02/2015</a:t>
            </a:fld>
            <a:endParaRPr lang="fr-FR"/>
          </a:p>
        </p:txBody>
      </p:sp>
      <p:sp>
        <p:nvSpPr>
          <p:cNvPr id="4" name="Espace réservé du pied de page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17A1B4BA-D5B9-4653-9251-B11658275D78}" type="slidenum">
              <a:rPr lang="fr-FR" smtClean="0"/>
              <a:pPr/>
              <a:t>‹N°›</a:t>
            </a:fld>
            <a:endParaRPr lang="fr-FR"/>
          </a:p>
        </p:txBody>
      </p:sp>
    </p:spTree>
    <p:extLst>
      <p:ext uri="{BB962C8B-B14F-4D97-AF65-F5344CB8AC3E}">
        <p14:creationId xmlns:p14="http://schemas.microsoft.com/office/powerpoint/2010/main" val="135481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fr-FR"/>
          </a:p>
        </p:txBody>
      </p:sp>
      <p:sp>
        <p:nvSpPr>
          <p:cNvPr id="3" name="Espace réservé de la date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292464BA-C650-443F-99D6-E68088173F64}" type="datetimeFigureOut">
              <a:rPr lang="fr-FR" smtClean="0"/>
              <a:pPr/>
              <a:t>17/02/2015</a:t>
            </a:fld>
            <a:endParaRPr lang="fr-FR"/>
          </a:p>
        </p:txBody>
      </p:sp>
      <p:sp>
        <p:nvSpPr>
          <p:cNvPr id="4" name="Espace réservé de l'image des diapositives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fr-FR"/>
          </a:p>
        </p:txBody>
      </p:sp>
      <p:sp>
        <p:nvSpPr>
          <p:cNvPr id="5" name="Espace réservé des commentaires 4"/>
          <p:cNvSpPr>
            <a:spLocks noGrp="1"/>
          </p:cNvSpPr>
          <p:nvPr>
            <p:ph type="body" sz="quarter" idx="3"/>
          </p:nvPr>
        </p:nvSpPr>
        <p:spPr>
          <a:xfrm>
            <a:off x="688817" y="4759643"/>
            <a:ext cx="5510530" cy="4509135"/>
          </a:xfrm>
          <a:prstGeom prst="rect">
            <a:avLst/>
          </a:prstGeom>
        </p:spPr>
        <p:txBody>
          <a:bodyPr vert="horz" lIns="96616" tIns="48308" rIns="96616" bIns="48308"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A2227C3C-A049-439D-BF39-44D5A6BB93B5}" type="slidenum">
              <a:rPr lang="fr-FR" smtClean="0"/>
              <a:pPr/>
              <a:t>‹N°›</a:t>
            </a:fld>
            <a:endParaRPr lang="fr-FR"/>
          </a:p>
        </p:txBody>
      </p:sp>
    </p:spTree>
    <p:extLst>
      <p:ext uri="{BB962C8B-B14F-4D97-AF65-F5344CB8AC3E}">
        <p14:creationId xmlns:p14="http://schemas.microsoft.com/office/powerpoint/2010/main" val="1861799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1</a:t>
            </a:fld>
            <a:endParaRPr lang="fr-FR"/>
          </a:p>
        </p:txBody>
      </p:sp>
    </p:spTree>
    <p:extLst>
      <p:ext uri="{BB962C8B-B14F-4D97-AF65-F5344CB8AC3E}">
        <p14:creationId xmlns:p14="http://schemas.microsoft.com/office/powerpoint/2010/main" val="3190694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29BAFA-A299-489A-91D7-958C25A84A4C}" type="slidenum">
              <a:rPr lang="fr-FR"/>
              <a:pPr/>
              <a:t>2</a:t>
            </a:fld>
            <a:endParaRPr lang="fr-FR"/>
          </a:p>
        </p:txBody>
      </p:sp>
      <p:sp>
        <p:nvSpPr>
          <p:cNvPr id="179202" name="Rectangle 2"/>
          <p:cNvSpPr>
            <a:spLocks noGrp="1" noRot="1" noChangeAspect="1" noChangeArrowheads="1" noTextEdit="1"/>
          </p:cNvSpPr>
          <p:nvPr>
            <p:ph type="sldImg"/>
          </p:nvPr>
        </p:nvSpPr>
        <p:spPr>
          <a:xfrm>
            <a:off x="949325" y="758825"/>
            <a:ext cx="4989513" cy="3743325"/>
          </a:xfrm>
          <a:ln/>
        </p:spPr>
      </p:sp>
      <p:sp>
        <p:nvSpPr>
          <p:cNvPr id="179203" name="Rectangle 3"/>
          <p:cNvSpPr>
            <a:spLocks noGrp="1" noChangeArrowheads="1"/>
          </p:cNvSpPr>
          <p:nvPr>
            <p:ph type="body" idx="1"/>
          </p:nvPr>
        </p:nvSpPr>
        <p:spPr/>
        <p:txBody>
          <a:bodyPr/>
          <a:lstStyle/>
          <a:p>
            <a:r>
              <a:rPr lang="fr-FR" sz="1300" dirty="0" smtClean="0">
                <a:solidFill>
                  <a:schemeClr val="accent4">
                    <a:lumMod val="75000"/>
                  </a:schemeClr>
                </a:solidFill>
                <a:effectLst>
                  <a:outerShdw blurRad="38100" dist="38100" dir="2700000" algn="tl">
                    <a:srgbClr val="000000">
                      <a:alpha val="43137"/>
                    </a:srgbClr>
                  </a:outerShdw>
                </a:effectLst>
                <a:latin typeface="Copperplate Gothic Bold" pitchFamily="34" charset="0"/>
              </a:rPr>
              <a:t> </a:t>
            </a:r>
          </a:p>
          <a:p>
            <a:endParaRPr lang="fr-FR" dirty="0" smtClean="0"/>
          </a:p>
          <a:p>
            <a:endParaRPr lang="fr-FR" dirty="0"/>
          </a:p>
        </p:txBody>
      </p:sp>
    </p:spTree>
    <p:extLst>
      <p:ext uri="{BB962C8B-B14F-4D97-AF65-F5344CB8AC3E}">
        <p14:creationId xmlns:p14="http://schemas.microsoft.com/office/powerpoint/2010/main" val="1327723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3</a:t>
            </a:fld>
            <a:endParaRPr lang="fr-FR"/>
          </a:p>
        </p:txBody>
      </p:sp>
    </p:spTree>
    <p:extLst>
      <p:ext uri="{BB962C8B-B14F-4D97-AF65-F5344CB8AC3E}">
        <p14:creationId xmlns:p14="http://schemas.microsoft.com/office/powerpoint/2010/main" val="1905726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smtClean="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4</a:t>
            </a:fld>
            <a:endParaRPr lang="fr-FR"/>
          </a:p>
        </p:txBody>
      </p:sp>
    </p:spTree>
    <p:extLst>
      <p:ext uri="{BB962C8B-B14F-4D97-AF65-F5344CB8AC3E}">
        <p14:creationId xmlns:p14="http://schemas.microsoft.com/office/powerpoint/2010/main" val="1241062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baseline="0" dirty="0" smtClean="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5</a:t>
            </a:fld>
            <a:endParaRPr lang="fr-FR"/>
          </a:p>
        </p:txBody>
      </p:sp>
    </p:spTree>
    <p:extLst>
      <p:ext uri="{BB962C8B-B14F-4D97-AF65-F5344CB8AC3E}">
        <p14:creationId xmlns:p14="http://schemas.microsoft.com/office/powerpoint/2010/main" val="3718554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6</a:t>
            </a:fld>
            <a:endParaRPr lang="fr-FR"/>
          </a:p>
        </p:txBody>
      </p:sp>
    </p:spTree>
    <p:extLst>
      <p:ext uri="{BB962C8B-B14F-4D97-AF65-F5344CB8AC3E}">
        <p14:creationId xmlns:p14="http://schemas.microsoft.com/office/powerpoint/2010/main" val="1976969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7</a:t>
            </a:fld>
            <a:endParaRPr lang="fr-FR"/>
          </a:p>
        </p:txBody>
      </p:sp>
    </p:spTree>
    <p:extLst>
      <p:ext uri="{BB962C8B-B14F-4D97-AF65-F5344CB8AC3E}">
        <p14:creationId xmlns:p14="http://schemas.microsoft.com/office/powerpoint/2010/main" val="2319513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8</a:t>
            </a:fld>
            <a:endParaRPr lang="fr-FR"/>
          </a:p>
        </p:txBody>
      </p:sp>
    </p:spTree>
    <p:extLst>
      <p:ext uri="{BB962C8B-B14F-4D97-AF65-F5344CB8AC3E}">
        <p14:creationId xmlns:p14="http://schemas.microsoft.com/office/powerpoint/2010/main" val="3426342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9</a:t>
            </a:fld>
            <a:endParaRPr lang="fr-FR"/>
          </a:p>
        </p:txBody>
      </p:sp>
    </p:spTree>
    <p:extLst>
      <p:ext uri="{BB962C8B-B14F-4D97-AF65-F5344CB8AC3E}">
        <p14:creationId xmlns:p14="http://schemas.microsoft.com/office/powerpoint/2010/main" val="1449102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10</a:t>
            </a:fld>
            <a:endParaRPr lang="fr-FR"/>
          </a:p>
        </p:txBody>
      </p:sp>
    </p:spTree>
    <p:extLst>
      <p:ext uri="{BB962C8B-B14F-4D97-AF65-F5344CB8AC3E}">
        <p14:creationId xmlns:p14="http://schemas.microsoft.com/office/powerpoint/2010/main" val="4098927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aseline="0" dirty="0" smtClean="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11</a:t>
            </a:fld>
            <a:endParaRPr lang="fr-FR"/>
          </a:p>
        </p:txBody>
      </p:sp>
    </p:spTree>
    <p:extLst>
      <p:ext uri="{BB962C8B-B14F-4D97-AF65-F5344CB8AC3E}">
        <p14:creationId xmlns:p14="http://schemas.microsoft.com/office/powerpoint/2010/main" val="3171739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12</a:t>
            </a:fld>
            <a:endParaRPr lang="fr-FR"/>
          </a:p>
        </p:txBody>
      </p:sp>
    </p:spTree>
    <p:extLst>
      <p:ext uri="{BB962C8B-B14F-4D97-AF65-F5344CB8AC3E}">
        <p14:creationId xmlns:p14="http://schemas.microsoft.com/office/powerpoint/2010/main" val="1135062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smtClean="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13</a:t>
            </a:fld>
            <a:endParaRPr lang="fr-FR"/>
          </a:p>
        </p:txBody>
      </p:sp>
    </p:spTree>
    <p:extLst>
      <p:ext uri="{BB962C8B-B14F-4D97-AF65-F5344CB8AC3E}">
        <p14:creationId xmlns:p14="http://schemas.microsoft.com/office/powerpoint/2010/main" val="965294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14</a:t>
            </a:fld>
            <a:endParaRPr lang="fr-FR"/>
          </a:p>
        </p:txBody>
      </p:sp>
    </p:spTree>
    <p:extLst>
      <p:ext uri="{BB962C8B-B14F-4D97-AF65-F5344CB8AC3E}">
        <p14:creationId xmlns:p14="http://schemas.microsoft.com/office/powerpoint/2010/main" val="704081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sz="1500" b="1" dirty="0" smtClean="0"/>
          </a:p>
          <a:p>
            <a:endParaRPr lang="fr-FR" sz="1500" b="1" dirty="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15</a:t>
            </a:fld>
            <a:endParaRPr lang="fr-FR"/>
          </a:p>
        </p:txBody>
      </p:sp>
    </p:spTree>
    <p:extLst>
      <p:ext uri="{BB962C8B-B14F-4D97-AF65-F5344CB8AC3E}">
        <p14:creationId xmlns:p14="http://schemas.microsoft.com/office/powerpoint/2010/main" val="3873044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A2227C3C-A049-439D-BF39-44D5A6BB93B5}" type="slidenum">
              <a:rPr lang="fr-FR" smtClean="0"/>
              <a:pPr/>
              <a:t>16</a:t>
            </a:fld>
            <a:endParaRPr lang="fr-FR"/>
          </a:p>
        </p:txBody>
      </p:sp>
    </p:spTree>
    <p:extLst>
      <p:ext uri="{BB962C8B-B14F-4D97-AF65-F5344CB8AC3E}">
        <p14:creationId xmlns:p14="http://schemas.microsoft.com/office/powerpoint/2010/main" val="3960783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C8CC3D94-B1F1-42BF-AE7D-73737CC35D79}" type="datetime1">
              <a:rPr lang="fr-FR" smtClean="0"/>
              <a:pPr/>
              <a:t>17/02/2015</a:t>
            </a:fld>
            <a:endParaRPr lang="fr-FR"/>
          </a:p>
        </p:txBody>
      </p:sp>
      <p:sp>
        <p:nvSpPr>
          <p:cNvPr id="5" name="Espace réservé du pied de page 4"/>
          <p:cNvSpPr>
            <a:spLocks noGrp="1"/>
          </p:cNvSpPr>
          <p:nvPr>
            <p:ph type="ftr" sz="quarter" idx="11"/>
          </p:nvPr>
        </p:nvSpPr>
        <p:spPr/>
        <p:txBody>
          <a:bodyPr/>
          <a:lstStyle/>
          <a:p>
            <a:r>
              <a:rPr lang="fr-FR" smtClean="0"/>
              <a:t>DC Ettighoffer 2013</a:t>
            </a:r>
            <a:endParaRPr lang="fr-FR"/>
          </a:p>
        </p:txBody>
      </p:sp>
      <p:sp>
        <p:nvSpPr>
          <p:cNvPr id="6" name="Espace réservé du numéro de diapositive 5"/>
          <p:cNvSpPr>
            <a:spLocks noGrp="1"/>
          </p:cNvSpPr>
          <p:nvPr>
            <p:ph type="sldNum" sz="quarter" idx="12"/>
          </p:nvPr>
        </p:nvSpPr>
        <p:spPr/>
        <p:txBody>
          <a:bodyPr/>
          <a:lstStyle/>
          <a:p>
            <a:fld id="{16B5837C-D8A6-4AD3-ACFE-6CCF5D688EE8}"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8B14817-40CB-405E-AEF1-18463E58D9EC}" type="datetime1">
              <a:rPr lang="fr-FR" smtClean="0"/>
              <a:pPr/>
              <a:t>17/02/2015</a:t>
            </a:fld>
            <a:endParaRPr lang="fr-FR"/>
          </a:p>
        </p:txBody>
      </p:sp>
      <p:sp>
        <p:nvSpPr>
          <p:cNvPr id="5" name="Espace réservé du pied de page 4"/>
          <p:cNvSpPr>
            <a:spLocks noGrp="1"/>
          </p:cNvSpPr>
          <p:nvPr>
            <p:ph type="ftr" sz="quarter" idx="11"/>
          </p:nvPr>
        </p:nvSpPr>
        <p:spPr/>
        <p:txBody>
          <a:bodyPr/>
          <a:lstStyle/>
          <a:p>
            <a:r>
              <a:rPr lang="fr-FR" smtClean="0"/>
              <a:t>DC Ettighoffer 2013</a:t>
            </a:r>
            <a:endParaRPr lang="fr-FR"/>
          </a:p>
        </p:txBody>
      </p:sp>
      <p:sp>
        <p:nvSpPr>
          <p:cNvPr id="6" name="Espace réservé du numéro de diapositive 5"/>
          <p:cNvSpPr>
            <a:spLocks noGrp="1"/>
          </p:cNvSpPr>
          <p:nvPr>
            <p:ph type="sldNum" sz="quarter" idx="12"/>
          </p:nvPr>
        </p:nvSpPr>
        <p:spPr/>
        <p:txBody>
          <a:bodyPr/>
          <a:lstStyle/>
          <a:p>
            <a:fld id="{16B5837C-D8A6-4AD3-ACFE-6CCF5D688EE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E99ED2CC-5609-4340-B238-F0A889C3E14B}" type="datetime1">
              <a:rPr lang="fr-FR" smtClean="0"/>
              <a:pPr/>
              <a:t>17/02/2015</a:t>
            </a:fld>
            <a:endParaRPr lang="fr-FR"/>
          </a:p>
        </p:txBody>
      </p:sp>
      <p:sp>
        <p:nvSpPr>
          <p:cNvPr id="5" name="Espace réservé du pied de page 4"/>
          <p:cNvSpPr>
            <a:spLocks noGrp="1"/>
          </p:cNvSpPr>
          <p:nvPr>
            <p:ph type="ftr" sz="quarter" idx="11"/>
          </p:nvPr>
        </p:nvSpPr>
        <p:spPr/>
        <p:txBody>
          <a:bodyPr/>
          <a:lstStyle/>
          <a:p>
            <a:r>
              <a:rPr lang="fr-FR" smtClean="0"/>
              <a:t>DC Ettighoffer 2013</a:t>
            </a:r>
            <a:endParaRPr lang="fr-FR"/>
          </a:p>
        </p:txBody>
      </p:sp>
      <p:sp>
        <p:nvSpPr>
          <p:cNvPr id="6" name="Espace réservé du numéro de diapositive 5"/>
          <p:cNvSpPr>
            <a:spLocks noGrp="1"/>
          </p:cNvSpPr>
          <p:nvPr>
            <p:ph type="sldNum" sz="quarter" idx="12"/>
          </p:nvPr>
        </p:nvSpPr>
        <p:spPr/>
        <p:txBody>
          <a:bodyPr/>
          <a:lstStyle/>
          <a:p>
            <a:fld id="{16B5837C-D8A6-4AD3-ACFE-6CCF5D688EE8}"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F271557-5D97-4F71-8EDF-A4351498D9FF}" type="datetime1">
              <a:rPr lang="fr-FR" smtClean="0"/>
              <a:pPr/>
              <a:t>17/02/2015</a:t>
            </a:fld>
            <a:endParaRPr lang="fr-FR"/>
          </a:p>
        </p:txBody>
      </p:sp>
      <p:sp>
        <p:nvSpPr>
          <p:cNvPr id="6" name="Espace réservé du pied de page 5"/>
          <p:cNvSpPr>
            <a:spLocks noGrp="1"/>
          </p:cNvSpPr>
          <p:nvPr>
            <p:ph type="ftr" sz="quarter" idx="11"/>
          </p:nvPr>
        </p:nvSpPr>
        <p:spPr/>
        <p:txBody>
          <a:bodyPr/>
          <a:lstStyle/>
          <a:p>
            <a:r>
              <a:rPr lang="fr-FR" smtClean="0"/>
              <a:t>DC Ettighoffer 2013</a:t>
            </a:r>
            <a:endParaRPr lang="fr-FR"/>
          </a:p>
        </p:txBody>
      </p:sp>
      <p:sp>
        <p:nvSpPr>
          <p:cNvPr id="7" name="Espace réservé du numéro de diapositive 6"/>
          <p:cNvSpPr>
            <a:spLocks noGrp="1"/>
          </p:cNvSpPr>
          <p:nvPr>
            <p:ph type="sldNum" sz="quarter" idx="12"/>
          </p:nvPr>
        </p:nvSpPr>
        <p:spPr/>
        <p:txBody>
          <a:bodyPr/>
          <a:lstStyle/>
          <a:p>
            <a:fld id="{16B5837C-D8A6-4AD3-ACFE-6CCF5D688EE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38935AA3-C135-418C-AF57-A92F042F69E1}" type="datetime1">
              <a:rPr lang="fr-FR" smtClean="0"/>
              <a:pPr/>
              <a:t>17/02/2015</a:t>
            </a:fld>
            <a:endParaRPr lang="fr-FR"/>
          </a:p>
        </p:txBody>
      </p:sp>
      <p:sp>
        <p:nvSpPr>
          <p:cNvPr id="8" name="Espace réservé du pied de page 7"/>
          <p:cNvSpPr>
            <a:spLocks noGrp="1"/>
          </p:cNvSpPr>
          <p:nvPr>
            <p:ph type="ftr" sz="quarter" idx="11"/>
          </p:nvPr>
        </p:nvSpPr>
        <p:spPr/>
        <p:txBody>
          <a:bodyPr/>
          <a:lstStyle/>
          <a:p>
            <a:r>
              <a:rPr lang="fr-FR" smtClean="0"/>
              <a:t>DC Ettighoffer 2013</a:t>
            </a:r>
            <a:endParaRPr lang="fr-FR"/>
          </a:p>
        </p:txBody>
      </p:sp>
      <p:sp>
        <p:nvSpPr>
          <p:cNvPr id="9" name="Espace réservé du numéro de diapositive 8"/>
          <p:cNvSpPr>
            <a:spLocks noGrp="1"/>
          </p:cNvSpPr>
          <p:nvPr>
            <p:ph type="sldNum" sz="quarter" idx="12"/>
          </p:nvPr>
        </p:nvSpPr>
        <p:spPr/>
        <p:txBody>
          <a:bodyPr/>
          <a:lstStyle/>
          <a:p>
            <a:fld id="{16B5837C-D8A6-4AD3-ACFE-6CCF5D688EE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0E33DB0-B76B-4331-980C-942B0B21DDC5}" type="datetime1">
              <a:rPr lang="fr-FR" smtClean="0"/>
              <a:pPr/>
              <a:t>17/02/2015</a:t>
            </a:fld>
            <a:endParaRPr lang="fr-FR"/>
          </a:p>
        </p:txBody>
      </p:sp>
      <p:sp>
        <p:nvSpPr>
          <p:cNvPr id="4" name="Espace réservé du pied de page 3"/>
          <p:cNvSpPr>
            <a:spLocks noGrp="1"/>
          </p:cNvSpPr>
          <p:nvPr>
            <p:ph type="ftr" sz="quarter" idx="11"/>
          </p:nvPr>
        </p:nvSpPr>
        <p:spPr/>
        <p:txBody>
          <a:bodyPr/>
          <a:lstStyle/>
          <a:p>
            <a:r>
              <a:rPr lang="fr-FR" smtClean="0"/>
              <a:t>DC Ettighoffer 2013</a:t>
            </a:r>
            <a:endParaRPr lang="fr-FR"/>
          </a:p>
        </p:txBody>
      </p:sp>
      <p:sp>
        <p:nvSpPr>
          <p:cNvPr id="5" name="Espace réservé du numéro de diapositive 4"/>
          <p:cNvSpPr>
            <a:spLocks noGrp="1"/>
          </p:cNvSpPr>
          <p:nvPr>
            <p:ph type="sldNum" sz="quarter" idx="12"/>
          </p:nvPr>
        </p:nvSpPr>
        <p:spPr/>
        <p:txBody>
          <a:bodyPr/>
          <a:lstStyle/>
          <a:p>
            <a:fld id="{16B5837C-D8A6-4AD3-ACFE-6CCF5D688EE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F3CAB50-954A-42A4-A9DA-1A858B28547B}" type="datetime1">
              <a:rPr lang="fr-FR" smtClean="0"/>
              <a:pPr/>
              <a:t>17/02/2015</a:t>
            </a:fld>
            <a:endParaRPr lang="fr-FR"/>
          </a:p>
        </p:txBody>
      </p:sp>
      <p:sp>
        <p:nvSpPr>
          <p:cNvPr id="3" name="Espace réservé du pied de page 2"/>
          <p:cNvSpPr>
            <a:spLocks noGrp="1"/>
          </p:cNvSpPr>
          <p:nvPr>
            <p:ph type="ftr" sz="quarter" idx="11"/>
          </p:nvPr>
        </p:nvSpPr>
        <p:spPr/>
        <p:txBody>
          <a:bodyPr/>
          <a:lstStyle/>
          <a:p>
            <a:r>
              <a:rPr lang="fr-FR" smtClean="0"/>
              <a:t>DC Ettighoffer 2013</a:t>
            </a:r>
            <a:endParaRPr lang="fr-FR"/>
          </a:p>
        </p:txBody>
      </p:sp>
      <p:sp>
        <p:nvSpPr>
          <p:cNvPr id="4" name="Espace réservé du numéro de diapositive 3"/>
          <p:cNvSpPr>
            <a:spLocks noGrp="1"/>
          </p:cNvSpPr>
          <p:nvPr>
            <p:ph type="sldNum" sz="quarter" idx="12"/>
          </p:nvPr>
        </p:nvSpPr>
        <p:spPr/>
        <p:txBody>
          <a:bodyPr/>
          <a:lstStyle/>
          <a:p>
            <a:fld id="{16B5837C-D8A6-4AD3-ACFE-6CCF5D688EE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C5D78F8-C719-4085-BD56-E9BDF2215A39}" type="datetime1">
              <a:rPr lang="fr-FR" smtClean="0"/>
              <a:pPr/>
              <a:t>17/02/2015</a:t>
            </a:fld>
            <a:endParaRPr lang="fr-FR"/>
          </a:p>
        </p:txBody>
      </p:sp>
      <p:sp>
        <p:nvSpPr>
          <p:cNvPr id="6" name="Espace réservé du pied de page 5"/>
          <p:cNvSpPr>
            <a:spLocks noGrp="1"/>
          </p:cNvSpPr>
          <p:nvPr>
            <p:ph type="ftr" sz="quarter" idx="11"/>
          </p:nvPr>
        </p:nvSpPr>
        <p:spPr/>
        <p:txBody>
          <a:bodyPr/>
          <a:lstStyle/>
          <a:p>
            <a:r>
              <a:rPr lang="fr-FR" smtClean="0"/>
              <a:t>DC Ettighoffer 2013</a:t>
            </a:r>
            <a:endParaRPr lang="fr-FR"/>
          </a:p>
        </p:txBody>
      </p:sp>
      <p:sp>
        <p:nvSpPr>
          <p:cNvPr id="7" name="Espace réservé du numéro de diapositive 6"/>
          <p:cNvSpPr>
            <a:spLocks noGrp="1"/>
          </p:cNvSpPr>
          <p:nvPr>
            <p:ph type="sldNum" sz="quarter" idx="12"/>
          </p:nvPr>
        </p:nvSpPr>
        <p:spPr/>
        <p:txBody>
          <a:bodyPr/>
          <a:lstStyle/>
          <a:p>
            <a:fld id="{16B5837C-D8A6-4AD3-ACFE-6CCF5D688EE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90C2374-4DBE-469E-8C23-03E95F3CB055}" type="datetime1">
              <a:rPr lang="fr-FR" smtClean="0"/>
              <a:pPr/>
              <a:t>17/02/2015</a:t>
            </a:fld>
            <a:endParaRPr lang="fr-FR"/>
          </a:p>
        </p:txBody>
      </p:sp>
      <p:sp>
        <p:nvSpPr>
          <p:cNvPr id="6" name="Espace réservé du pied de page 5"/>
          <p:cNvSpPr>
            <a:spLocks noGrp="1"/>
          </p:cNvSpPr>
          <p:nvPr>
            <p:ph type="ftr" sz="quarter" idx="11"/>
          </p:nvPr>
        </p:nvSpPr>
        <p:spPr/>
        <p:txBody>
          <a:bodyPr/>
          <a:lstStyle/>
          <a:p>
            <a:r>
              <a:rPr lang="fr-FR" smtClean="0"/>
              <a:t>DC Ettighoffer 2013</a:t>
            </a:r>
            <a:endParaRPr lang="fr-FR"/>
          </a:p>
        </p:txBody>
      </p:sp>
      <p:sp>
        <p:nvSpPr>
          <p:cNvPr id="7" name="Espace réservé du numéro de diapositive 6"/>
          <p:cNvSpPr>
            <a:spLocks noGrp="1"/>
          </p:cNvSpPr>
          <p:nvPr>
            <p:ph type="sldNum" sz="quarter" idx="12"/>
          </p:nvPr>
        </p:nvSpPr>
        <p:spPr/>
        <p:txBody>
          <a:bodyPr/>
          <a:lstStyle/>
          <a:p>
            <a:fld id="{16B5837C-D8A6-4AD3-ACFE-6CCF5D688EE8}"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A438423-76F2-43DA-8418-FC0D61EAE20B}" type="datetime1">
              <a:rPr lang="fr-FR" smtClean="0"/>
              <a:pPr/>
              <a:t>17/02/2015</a:t>
            </a:fld>
            <a:endParaRPr lang="fr-FR"/>
          </a:p>
        </p:txBody>
      </p:sp>
      <p:sp>
        <p:nvSpPr>
          <p:cNvPr id="5" name="Espace réservé du pied de page 4"/>
          <p:cNvSpPr>
            <a:spLocks noGrp="1"/>
          </p:cNvSpPr>
          <p:nvPr>
            <p:ph type="ftr" sz="quarter" idx="11"/>
          </p:nvPr>
        </p:nvSpPr>
        <p:spPr/>
        <p:txBody>
          <a:bodyPr/>
          <a:lstStyle/>
          <a:p>
            <a:r>
              <a:rPr lang="fr-FR" smtClean="0"/>
              <a:t>DC Ettighoffer 2013</a:t>
            </a:r>
            <a:endParaRPr lang="fr-FR"/>
          </a:p>
        </p:txBody>
      </p:sp>
      <p:sp>
        <p:nvSpPr>
          <p:cNvPr id="6" name="Espace réservé du numéro de diapositive 5"/>
          <p:cNvSpPr>
            <a:spLocks noGrp="1"/>
          </p:cNvSpPr>
          <p:nvPr>
            <p:ph type="sldNum" sz="quarter" idx="12"/>
          </p:nvPr>
        </p:nvSpPr>
        <p:spPr/>
        <p:txBody>
          <a:bodyPr/>
          <a:lstStyle/>
          <a:p>
            <a:fld id="{16B5837C-D8A6-4AD3-ACFE-6CCF5D688EE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3ECA22B-08AD-437A-96B6-B3CF74F85EA2}" type="datetime1">
              <a:rPr lang="fr-FR" smtClean="0"/>
              <a:pPr/>
              <a:t>17/02/2015</a:t>
            </a:fld>
            <a:endParaRPr lang="fr-FR"/>
          </a:p>
        </p:txBody>
      </p:sp>
      <p:sp>
        <p:nvSpPr>
          <p:cNvPr id="5" name="Espace réservé du pied de page 4"/>
          <p:cNvSpPr>
            <a:spLocks noGrp="1"/>
          </p:cNvSpPr>
          <p:nvPr>
            <p:ph type="ftr" sz="quarter" idx="11"/>
          </p:nvPr>
        </p:nvSpPr>
        <p:spPr/>
        <p:txBody>
          <a:bodyPr/>
          <a:lstStyle/>
          <a:p>
            <a:r>
              <a:rPr lang="fr-FR" smtClean="0"/>
              <a:t>DC Ettighoffer 2013</a:t>
            </a:r>
            <a:endParaRPr lang="fr-FR"/>
          </a:p>
        </p:txBody>
      </p:sp>
      <p:sp>
        <p:nvSpPr>
          <p:cNvPr id="6" name="Espace réservé du numéro de diapositive 5"/>
          <p:cNvSpPr>
            <a:spLocks noGrp="1"/>
          </p:cNvSpPr>
          <p:nvPr>
            <p:ph type="sldNum" sz="quarter" idx="12"/>
          </p:nvPr>
        </p:nvSpPr>
        <p:spPr/>
        <p:txBody>
          <a:bodyPr/>
          <a:lstStyle/>
          <a:p>
            <a:fld id="{16B5837C-D8A6-4AD3-ACFE-6CCF5D688EE8}"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2DFF61-C92E-4FD6-B843-4D783DC97B92}" type="datetime1">
              <a:rPr lang="fr-FR" smtClean="0"/>
              <a:pPr/>
              <a:t>17/02/2015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DC Ettighoffer 2013</a:t>
            </a: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B5837C-D8A6-4AD3-ACFE-6CCF5D688EE8}" type="slidenum">
              <a:rPr lang="fr-FR" smtClean="0"/>
              <a:pPr/>
              <a:t>‹N°›</a:t>
            </a:fld>
            <a:endParaRPr lang="fr-FR"/>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6.gif"/></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23728" y="404664"/>
            <a:ext cx="6768752" cy="1470025"/>
          </a:xfrm>
        </p:spPr>
        <p:txBody>
          <a:bodyPr>
            <a:normAutofit/>
          </a:bodyPr>
          <a:lstStyle/>
          <a:p>
            <a:r>
              <a:rPr lang="fr-FR" sz="4000" b="1" dirty="0" smtClean="0"/>
              <a:t>FUTURS NUMERIQUES &amp; INTELLIGENCE ECONOMIQUE</a:t>
            </a:r>
            <a:endParaRPr lang="fr-FR" sz="4000" b="1" dirty="0"/>
          </a:p>
        </p:txBody>
      </p:sp>
      <p:sp>
        <p:nvSpPr>
          <p:cNvPr id="3" name="Sous-titre 2"/>
          <p:cNvSpPr>
            <a:spLocks noGrp="1"/>
          </p:cNvSpPr>
          <p:nvPr>
            <p:ph type="subTitle" idx="1"/>
          </p:nvPr>
        </p:nvSpPr>
        <p:spPr>
          <a:xfrm>
            <a:off x="2123728" y="1916832"/>
            <a:ext cx="6400800" cy="1752600"/>
          </a:xfrm>
        </p:spPr>
        <p:txBody>
          <a:bodyPr/>
          <a:lstStyle/>
          <a:p>
            <a:r>
              <a:rPr lang="fr-FR" dirty="0" smtClean="0">
                <a:effectLst>
                  <a:outerShdw blurRad="38100" dist="38100" dir="2700000" algn="tl">
                    <a:srgbClr val="000000">
                      <a:alpha val="43137"/>
                    </a:srgbClr>
                  </a:outerShdw>
                </a:effectLst>
              </a:rPr>
              <a:t>En quoi le Numérique contribue à l’Influence des Nations et des Entreprises?</a:t>
            </a:r>
            <a:endParaRPr lang="fr-FR" dirty="0">
              <a:effectLst>
                <a:outerShdw blurRad="38100" dist="38100" dir="2700000" algn="tl">
                  <a:srgbClr val="000000">
                    <a:alpha val="43137"/>
                  </a:srgbClr>
                </a:outerShdw>
              </a:effectLst>
            </a:endParaRPr>
          </a:p>
        </p:txBody>
      </p:sp>
      <p:sp>
        <p:nvSpPr>
          <p:cNvPr id="4" name="ZoneTexte 3"/>
          <p:cNvSpPr txBox="1"/>
          <p:nvPr/>
        </p:nvSpPr>
        <p:spPr>
          <a:xfrm>
            <a:off x="611560" y="4509120"/>
            <a:ext cx="5544616" cy="1323439"/>
          </a:xfrm>
          <a:prstGeom prst="rect">
            <a:avLst/>
          </a:prstGeom>
          <a:noFill/>
        </p:spPr>
        <p:txBody>
          <a:bodyPr wrap="square" rtlCol="0">
            <a:spAutoFit/>
          </a:bodyPr>
          <a:lstStyle/>
          <a:p>
            <a:pPr algn="ctr"/>
            <a:r>
              <a:rPr lang="fr-FR" sz="2000" dirty="0" smtClean="0"/>
              <a:t>AIE  4 Décembre 2013</a:t>
            </a:r>
          </a:p>
          <a:p>
            <a:pPr algn="ctr"/>
            <a:r>
              <a:rPr lang="fr-FR" sz="2000" dirty="0" smtClean="0"/>
              <a:t>Ecole Polytechnique  </a:t>
            </a:r>
          </a:p>
          <a:p>
            <a:pPr algn="ctr"/>
            <a:r>
              <a:rPr lang="fr-FR" sz="2000" b="1" dirty="0" smtClean="0"/>
              <a:t>Denis </a:t>
            </a:r>
            <a:r>
              <a:rPr lang="fr-FR" sz="2000" b="1" dirty="0" err="1" smtClean="0"/>
              <a:t>Ettighoffer</a:t>
            </a:r>
            <a:endParaRPr lang="fr-FR" sz="2000" b="1" dirty="0" smtClean="0"/>
          </a:p>
          <a:p>
            <a:pPr algn="ctr"/>
            <a:r>
              <a:rPr lang="fr-FR" sz="2000" dirty="0" smtClean="0"/>
              <a:t>Ex Président, Fondateur d’</a:t>
            </a:r>
            <a:r>
              <a:rPr lang="fr-FR" sz="2000" dirty="0" err="1" smtClean="0"/>
              <a:t>Eurotechnopolis</a:t>
            </a:r>
            <a:r>
              <a:rPr lang="fr-FR" sz="2000" dirty="0" smtClean="0"/>
              <a:t> Institut</a:t>
            </a:r>
            <a:endParaRPr lang="fr-FR" sz="2000" dirty="0"/>
          </a:p>
        </p:txBody>
      </p:sp>
      <p:pic>
        <p:nvPicPr>
          <p:cNvPr id="5" name="Picture 2" descr="L'Entreprise Virtuelle ou les nouveaux modes de travail, édition 1992"/>
          <p:cNvPicPr>
            <a:picLocks noChangeAspect="1" noChangeArrowheads="1"/>
          </p:cNvPicPr>
          <p:nvPr/>
        </p:nvPicPr>
        <p:blipFill>
          <a:blip r:embed="rId3" cstate="print"/>
          <a:srcRect/>
          <a:stretch>
            <a:fillRect/>
          </a:stretch>
        </p:blipFill>
        <p:spPr bwMode="auto">
          <a:xfrm>
            <a:off x="323528" y="404664"/>
            <a:ext cx="2088232" cy="3164980"/>
          </a:xfrm>
          <a:prstGeom prst="rect">
            <a:avLst/>
          </a:prstGeom>
          <a:noFill/>
        </p:spPr>
      </p:pic>
      <p:pic>
        <p:nvPicPr>
          <p:cNvPr id="6" name="Picture 4" descr="http://www.ettighoffer.com/fr/livres/img/netbrain.jpg"/>
          <p:cNvPicPr>
            <a:picLocks noChangeAspect="1" noChangeArrowheads="1"/>
          </p:cNvPicPr>
          <p:nvPr/>
        </p:nvPicPr>
        <p:blipFill>
          <a:blip r:embed="rId4" cstate="print"/>
          <a:srcRect/>
          <a:stretch>
            <a:fillRect/>
          </a:stretch>
        </p:blipFill>
        <p:spPr bwMode="auto">
          <a:xfrm>
            <a:off x="6804248" y="3284986"/>
            <a:ext cx="2091679" cy="325372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79512" y="1196752"/>
            <a:ext cx="6840760" cy="1080120"/>
          </a:xfrm>
          <a:noFill/>
          <a:ln/>
          <a:effectLst>
            <a:outerShdw dist="13470" dir="2700000" algn="ctr" rotWithShape="0">
              <a:schemeClr val="bg2"/>
            </a:outerShdw>
          </a:effectLst>
        </p:spPr>
        <p:txBody>
          <a:bodyPr lIns="92075" tIns="46038" rIns="92075" bIns="46038">
            <a:normAutofit/>
          </a:bodyPr>
          <a:lstStyle/>
          <a:p>
            <a:pPr algn="ctr">
              <a:lnSpc>
                <a:spcPct val="80000"/>
              </a:lnSpc>
            </a:pPr>
            <a:r>
              <a:rPr lang="fr-FR" sz="2800" b="1" i="1" dirty="0" smtClean="0">
                <a:solidFill>
                  <a:srgbClr val="FFFF00"/>
                </a:solidFill>
              </a:rPr>
              <a:t>La Numérisation du monde et le cycle éco-efficient du XXIème siècle</a:t>
            </a:r>
            <a:r>
              <a:rPr lang="fr-FR" sz="3100" b="1" i="1" dirty="0" smtClean="0">
                <a:solidFill>
                  <a:srgbClr val="FFFF00"/>
                </a:solidFill>
              </a:rPr>
              <a:t>.</a:t>
            </a:r>
            <a:endParaRPr lang="fr-FR" sz="4000" b="1" dirty="0">
              <a:effectLst>
                <a:outerShdw blurRad="38100" dist="38100" dir="2700000" algn="tl">
                  <a:srgbClr val="000000">
                    <a:alpha val="43137"/>
                  </a:srgbClr>
                </a:outerShdw>
              </a:effectLst>
            </a:endParaRPr>
          </a:p>
        </p:txBody>
      </p:sp>
      <p:sp>
        <p:nvSpPr>
          <p:cNvPr id="5" name="Rectangle 25"/>
          <p:cNvSpPr>
            <a:spLocks noGrp="1" noChangeArrowheads="1"/>
          </p:cNvSpPr>
          <p:nvPr>
            <p:ph type="sldNum" sz="quarter" idx="12"/>
          </p:nvPr>
        </p:nvSpPr>
        <p:spPr/>
        <p:txBody>
          <a:bodyPr/>
          <a:lstStyle/>
          <a:p>
            <a:fld id="{86F1E584-2F16-4009-AD6D-5FBA34A0B104}" type="slidenum">
              <a:rPr lang="fr-FR"/>
              <a:pPr/>
              <a:t>2</a:t>
            </a:fld>
            <a:endParaRPr lang="fr-FR"/>
          </a:p>
        </p:txBody>
      </p:sp>
      <p:sp>
        <p:nvSpPr>
          <p:cNvPr id="50177" name="Rectangle 1"/>
          <p:cNvSpPr>
            <a:spLocks noChangeArrowheads="1"/>
          </p:cNvSpPr>
          <p:nvPr/>
        </p:nvSpPr>
        <p:spPr bwMode="auto">
          <a:xfrm>
            <a:off x="755576" y="332656"/>
            <a:ext cx="6264696"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L’an dernier… 18</a:t>
            </a:r>
            <a:r>
              <a:rPr kumimoji="0" lang="fr-FR" sz="2400" b="1" i="0" u="none" strike="noStrike" cap="none" normalizeH="0" baseline="30000" dirty="0" smtClean="0">
                <a:ln>
                  <a:noFill/>
                </a:ln>
                <a:solidFill>
                  <a:schemeClr val="tx1"/>
                </a:solidFill>
                <a:effectLst/>
                <a:latin typeface="Calibri" pitchFamily="34" charset="0"/>
                <a:ea typeface="Calibri" pitchFamily="34" charset="0"/>
                <a:cs typeface="Times New Roman" pitchFamily="18" charset="0"/>
              </a:rPr>
              <a:t>ème</a:t>
            </a:r>
            <a:r>
              <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JOURNEE NATIONALE D’INTELLIGENCE ECONOMIQUE D’ENTREPRISE</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Sous-titre 5"/>
          <p:cNvSpPr>
            <a:spLocks noGrp="1"/>
          </p:cNvSpPr>
          <p:nvPr>
            <p:ph type="subTitle" idx="1"/>
          </p:nvPr>
        </p:nvSpPr>
        <p:spPr>
          <a:xfrm>
            <a:off x="251520" y="2420888"/>
            <a:ext cx="8568952" cy="4437112"/>
          </a:xfrm>
        </p:spPr>
        <p:txBody>
          <a:bodyPr>
            <a:noAutofit/>
          </a:bodyPr>
          <a:lstStyle/>
          <a:p>
            <a:r>
              <a:rPr lang="fr-FR" sz="2400" b="1" dirty="0" smtClean="0">
                <a:solidFill>
                  <a:schemeClr val="tx1"/>
                </a:solidFill>
              </a:rPr>
              <a:t>Nous vivons une guerre des ressources qui ne dit pas son nom. Les pays en développement consomment déjà plus de la moitié des ressources mondiales</a:t>
            </a:r>
          </a:p>
          <a:p>
            <a:r>
              <a:rPr lang="fr-FR" sz="2400" b="1" dirty="0" smtClean="0">
                <a:solidFill>
                  <a:schemeClr val="tx1"/>
                </a:solidFill>
                <a:effectLst>
                  <a:outerShdw blurRad="38100" dist="38100" dir="2700000" algn="tl">
                    <a:srgbClr val="000000">
                      <a:alpha val="43137"/>
                    </a:srgbClr>
                  </a:outerShdw>
                </a:effectLst>
              </a:rPr>
              <a:t>La production de biens numériques devient une chance pour les pays qui les utilisent pour améliorer leur bilan énergétique.</a:t>
            </a:r>
          </a:p>
          <a:p>
            <a:r>
              <a:rPr lang="fr-FR" sz="2800" b="1" dirty="0" smtClean="0">
                <a:solidFill>
                  <a:srgbClr val="FFFF00"/>
                </a:solidFill>
                <a:effectLst>
                  <a:outerShdw blurRad="38100" dist="38100" dir="2700000" algn="tl">
                    <a:srgbClr val="000000">
                      <a:alpha val="43137"/>
                    </a:srgbClr>
                  </a:outerShdw>
                </a:effectLst>
              </a:rPr>
              <a:t>Nous vivons désormais dans un contexte de conquêtes des nouvelles ressources que sont les connaissances: Le cyberespace est devenu l’enjeu de nouvelles guerres froides. </a:t>
            </a:r>
          </a:p>
          <a:p>
            <a:r>
              <a:rPr lang="fr-FR" sz="2800" b="1" dirty="0" smtClean="0">
                <a:solidFill>
                  <a:srgbClr val="FFFF00"/>
                </a:solidFill>
                <a:effectLst>
                  <a:outerShdw blurRad="38100" dist="38100" dir="2700000" algn="tl">
                    <a:srgbClr val="000000">
                      <a:alpha val="43137"/>
                    </a:srgbClr>
                  </a:outerShdw>
                </a:effectLst>
              </a:rPr>
              <a:t>Fait nouveau: elles ne sont pas toujours le fait des Etats.</a:t>
            </a:r>
          </a:p>
        </p:txBody>
      </p:sp>
      <p:pic>
        <p:nvPicPr>
          <p:cNvPr id="7" name="Picture 4" descr="SF"/>
          <p:cNvPicPr>
            <a:picLocks noChangeAspect="1" noChangeArrowheads="1"/>
          </p:cNvPicPr>
          <p:nvPr/>
        </p:nvPicPr>
        <p:blipFill>
          <a:blip r:embed="rId4" cstate="print"/>
          <a:srcRect/>
          <a:stretch>
            <a:fillRect/>
          </a:stretch>
        </p:blipFill>
        <p:spPr bwMode="auto">
          <a:xfrm>
            <a:off x="7524328" y="188640"/>
            <a:ext cx="1440160" cy="2073510"/>
          </a:xfrm>
          <a:prstGeom prst="rect">
            <a:avLst/>
          </a:prstGeom>
          <a:noFill/>
          <a:ln w="9525">
            <a:noFill/>
            <a:miter lim="800000"/>
            <a:headEnd/>
            <a:tailEnd/>
          </a:ln>
        </p:spPr>
      </p:pic>
    </p:spTree>
    <p:custDataLst>
      <p:tags r:id="rId1"/>
    </p:custData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blinds(horizontal)">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blinds(horizontal)">
                                      <p:cBhvr>
                                        <p:cTn id="1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200" b="1" dirty="0" smtClean="0">
                <a:solidFill>
                  <a:schemeClr val="accent2">
                    <a:lumMod val="50000"/>
                  </a:schemeClr>
                </a:solidFill>
                <a:latin typeface="Cambria" pitchFamily="18" charset="0"/>
              </a:rPr>
              <a:t>Information: oui, Espionnage et Manipulation: Non!</a:t>
            </a:r>
            <a:endParaRPr lang="fr-FR" sz="3200" b="1" dirty="0">
              <a:solidFill>
                <a:schemeClr val="accent2">
                  <a:lumMod val="50000"/>
                </a:schemeClr>
              </a:solidFill>
              <a:latin typeface="Cambria" pitchFamily="18" charset="0"/>
            </a:endParaRPr>
          </a:p>
        </p:txBody>
      </p:sp>
      <p:sp>
        <p:nvSpPr>
          <p:cNvPr id="3" name="Espace réservé du contenu 2"/>
          <p:cNvSpPr>
            <a:spLocks noGrp="1"/>
          </p:cNvSpPr>
          <p:nvPr>
            <p:ph idx="1"/>
          </p:nvPr>
        </p:nvSpPr>
        <p:spPr>
          <a:xfrm>
            <a:off x="323528" y="1600200"/>
            <a:ext cx="8363272" cy="4525963"/>
          </a:xfrm>
        </p:spPr>
        <p:txBody>
          <a:bodyPr>
            <a:normAutofit fontScale="92500"/>
          </a:bodyPr>
          <a:lstStyle/>
          <a:p>
            <a:r>
              <a:rPr lang="fr-FR" sz="3000" dirty="0" smtClean="0"/>
              <a:t>Sur la Toile, plusieurs milliards de données sont visitées, enregistrées, exploitées tous les jours. Une majorité est le fait de la vie des internautes dans le cyberespace. Elle fait l’objet de la convoitise de certaines entreprises spécialisées, d’écosystèmes, qui se nourrissent de la connaissance intime </a:t>
            </a:r>
            <a:r>
              <a:rPr lang="fr-FR" sz="3000" dirty="0" smtClean="0"/>
              <a:t>des </a:t>
            </a:r>
            <a:r>
              <a:rPr lang="fr-FR" sz="3000" dirty="0" smtClean="0"/>
              <a:t>internautes afin de mieux les servir mais aussi les influencer dans leurs choix et leur décisions. </a:t>
            </a:r>
            <a:r>
              <a:rPr lang="fr-FR" sz="3000" dirty="0" smtClean="0">
                <a:solidFill>
                  <a:srgbClr val="FFC000"/>
                </a:solidFill>
              </a:rPr>
              <a:t>Jusqu’où peut on aller dans l’intimité des citoyens vivants dans ce monde numérique?</a:t>
            </a:r>
          </a:p>
          <a:p>
            <a:endParaRPr lang="fr-FR" dirty="0"/>
          </a:p>
        </p:txBody>
      </p:sp>
      <p:sp>
        <p:nvSpPr>
          <p:cNvPr id="4" name="Espace réservé du pied de page 3"/>
          <p:cNvSpPr>
            <a:spLocks noGrp="1"/>
          </p:cNvSpPr>
          <p:nvPr>
            <p:ph type="ftr" sz="quarter" idx="11"/>
          </p:nvPr>
        </p:nvSpPr>
        <p:spPr/>
        <p:txBody>
          <a:bodyPr/>
          <a:lstStyle/>
          <a:p>
            <a:r>
              <a:rPr lang="fr-FR" smtClean="0"/>
              <a:t>DC Ettighoffer 2013</a:t>
            </a:r>
            <a:endParaRPr lang="fr-FR"/>
          </a:p>
        </p:txBody>
      </p:sp>
      <p:sp>
        <p:nvSpPr>
          <p:cNvPr id="5" name="Espace réservé du numéro de diapositive 4"/>
          <p:cNvSpPr>
            <a:spLocks noGrp="1"/>
          </p:cNvSpPr>
          <p:nvPr>
            <p:ph type="sldNum" sz="quarter" idx="12"/>
          </p:nvPr>
        </p:nvSpPr>
        <p:spPr/>
        <p:txBody>
          <a:bodyPr/>
          <a:lstStyle/>
          <a:p>
            <a:fld id="{16B5837C-D8A6-4AD3-ACFE-6CCF5D688EE8}" type="slidenum">
              <a:rPr lang="fr-FR" smtClean="0"/>
              <a:pPr/>
              <a:t>3</a:t>
            </a:fld>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404664"/>
            <a:ext cx="8229600" cy="864096"/>
          </a:xfrm>
        </p:spPr>
        <p:txBody>
          <a:bodyPr>
            <a:noAutofit/>
          </a:bodyPr>
          <a:lstStyle/>
          <a:p>
            <a:r>
              <a:rPr lang="fr-FR" sz="2800" b="1" dirty="0" smtClean="0">
                <a:solidFill>
                  <a:schemeClr val="accent2">
                    <a:lumMod val="50000"/>
                  </a:schemeClr>
                </a:solidFill>
                <a:latin typeface="Cambria" pitchFamily="18" charset="0"/>
              </a:rPr>
              <a:t>Le Cyberespace enjeu géopolitique et commercial</a:t>
            </a:r>
            <a:r>
              <a:rPr lang="fr-FR" sz="2800" dirty="0" smtClean="0">
                <a:effectLst>
                  <a:outerShdw blurRad="38100" dist="38100" dir="2700000" algn="tl">
                    <a:srgbClr val="000000">
                      <a:alpha val="43137"/>
                    </a:srgbClr>
                  </a:outerShdw>
                </a:effectLst>
              </a:rPr>
              <a:t/>
            </a:r>
            <a:br>
              <a:rPr lang="fr-FR" sz="2800" dirty="0" smtClean="0">
                <a:effectLst>
                  <a:outerShdw blurRad="38100" dist="38100" dir="2700000" algn="tl">
                    <a:srgbClr val="000000">
                      <a:alpha val="43137"/>
                    </a:srgbClr>
                  </a:outerShdw>
                </a:effectLst>
              </a:rPr>
            </a:br>
            <a:endParaRPr lang="fr-FR" sz="2800" b="1" dirty="0">
              <a:solidFill>
                <a:schemeClr val="accent2">
                  <a:lumMod val="75000"/>
                </a:schemeClr>
              </a:solidFill>
              <a:latin typeface="Cambria" pitchFamily="18" charset="0"/>
            </a:endParaRPr>
          </a:p>
        </p:txBody>
      </p:sp>
      <p:sp>
        <p:nvSpPr>
          <p:cNvPr id="3" name="Espace réservé du contenu 2"/>
          <p:cNvSpPr>
            <a:spLocks noGrp="1"/>
          </p:cNvSpPr>
          <p:nvPr>
            <p:ph idx="1"/>
          </p:nvPr>
        </p:nvSpPr>
        <p:spPr>
          <a:xfrm>
            <a:off x="3563888" y="1412776"/>
            <a:ext cx="5400600" cy="4968552"/>
          </a:xfrm>
        </p:spPr>
        <p:txBody>
          <a:bodyPr>
            <a:normAutofit lnSpcReduction="10000"/>
          </a:bodyPr>
          <a:lstStyle/>
          <a:p>
            <a:r>
              <a:rPr lang="fr-FR" sz="2400" dirty="0" smtClean="0">
                <a:effectLst>
                  <a:outerShdw blurRad="38100" dist="38100" dir="2700000" algn="tl">
                    <a:srgbClr val="000000">
                      <a:alpha val="43137"/>
                    </a:srgbClr>
                  </a:outerShdw>
                </a:effectLst>
              </a:rPr>
              <a:t>Les nations savantes entrent dans une économie des connaissances, « quaternaire»</a:t>
            </a:r>
          </a:p>
          <a:p>
            <a:r>
              <a:rPr lang="fr-FR" sz="2400" dirty="0" smtClean="0">
                <a:effectLst>
                  <a:outerShdw blurRad="38100" dist="38100" dir="2700000" algn="tl">
                    <a:srgbClr val="000000">
                      <a:alpha val="43137"/>
                    </a:srgbClr>
                  </a:outerShdw>
                </a:effectLst>
              </a:rPr>
              <a:t>L’exploitation des gisements de données,  nouvel eldorado, échappe à tout contrôle.</a:t>
            </a:r>
          </a:p>
          <a:p>
            <a:r>
              <a:rPr lang="fr-FR" sz="2400" dirty="0" smtClean="0">
                <a:effectLst>
                  <a:outerShdw blurRad="38100" dist="38100" dir="2700000" algn="tl">
                    <a:srgbClr val="000000">
                      <a:alpha val="43137"/>
                    </a:srgbClr>
                  </a:outerShdw>
                </a:effectLst>
              </a:rPr>
              <a:t>Une vulnérabilité nouvelle des Etats et des Entreprises dans la conquête des connaissances</a:t>
            </a:r>
          </a:p>
          <a:p>
            <a:r>
              <a:rPr lang="fr-FR" sz="2400" dirty="0" smtClean="0">
                <a:solidFill>
                  <a:srgbClr val="FFFF00"/>
                </a:solidFill>
                <a:effectLst>
                  <a:outerShdw blurRad="38100" dist="38100" dir="2700000" algn="tl">
                    <a:srgbClr val="000000">
                      <a:alpha val="43137"/>
                    </a:srgbClr>
                  </a:outerShdw>
                </a:effectLst>
              </a:rPr>
              <a:t>Face aux défis nouveaux posés par le développement d’empires numériques nous devons devenir une « puissance numérique » capable de dissuasion</a:t>
            </a:r>
          </a:p>
          <a:p>
            <a:endParaRPr lang="fr-FR" sz="2400" dirty="0" smtClean="0">
              <a:effectLst>
                <a:outerShdw blurRad="38100" dist="38100" dir="2700000" algn="tl">
                  <a:srgbClr val="000000">
                    <a:alpha val="43137"/>
                  </a:srgbClr>
                </a:outerShdw>
              </a:effectLst>
            </a:endParaRPr>
          </a:p>
          <a:p>
            <a:pPr>
              <a:buNone/>
            </a:pPr>
            <a:endParaRPr lang="fr-FR" sz="2400" dirty="0" smtClean="0"/>
          </a:p>
          <a:p>
            <a:endParaRPr lang="fr-FR" sz="2400" dirty="0"/>
          </a:p>
        </p:txBody>
      </p:sp>
      <p:sp>
        <p:nvSpPr>
          <p:cNvPr id="5" name="Espace réservé du pied de page 4"/>
          <p:cNvSpPr>
            <a:spLocks noGrp="1"/>
          </p:cNvSpPr>
          <p:nvPr>
            <p:ph type="ftr" sz="quarter" idx="11"/>
          </p:nvPr>
        </p:nvSpPr>
        <p:spPr/>
        <p:txBody>
          <a:bodyPr/>
          <a:lstStyle/>
          <a:p>
            <a:r>
              <a:rPr lang="fr-FR" smtClean="0"/>
              <a:t>DC Ettighoffer 2013</a:t>
            </a:r>
            <a:endParaRPr lang="fr-FR"/>
          </a:p>
        </p:txBody>
      </p:sp>
      <p:sp>
        <p:nvSpPr>
          <p:cNvPr id="4" name="Espace réservé du numéro de diapositive 3"/>
          <p:cNvSpPr>
            <a:spLocks noGrp="1"/>
          </p:cNvSpPr>
          <p:nvPr>
            <p:ph type="sldNum" sz="quarter" idx="12"/>
          </p:nvPr>
        </p:nvSpPr>
        <p:spPr/>
        <p:txBody>
          <a:bodyPr/>
          <a:lstStyle/>
          <a:p>
            <a:fld id="{16B5837C-D8A6-4AD3-ACFE-6CCF5D688EE8}" type="slidenum">
              <a:rPr lang="fr-FR" smtClean="0"/>
              <a:pPr/>
              <a:t>4</a:t>
            </a:fld>
            <a:endParaRPr lang="fr-FR"/>
          </a:p>
        </p:txBody>
      </p:sp>
      <p:pic>
        <p:nvPicPr>
          <p:cNvPr id="6" name="Picture 2" descr="C:\Users\Utilisateur\Pictures\images pour conf&amp; blogs\131671217051s.jpg"/>
          <p:cNvPicPr>
            <a:picLocks noChangeAspect="1" noChangeArrowheads="1"/>
          </p:cNvPicPr>
          <p:nvPr/>
        </p:nvPicPr>
        <p:blipFill>
          <a:blip r:embed="rId3" cstate="print"/>
          <a:srcRect/>
          <a:stretch>
            <a:fillRect/>
          </a:stretch>
        </p:blipFill>
        <p:spPr bwMode="auto">
          <a:xfrm>
            <a:off x="323528" y="4140522"/>
            <a:ext cx="2592288" cy="1944216"/>
          </a:xfrm>
          <a:prstGeom prst="rect">
            <a:avLst/>
          </a:prstGeom>
          <a:noFill/>
        </p:spPr>
      </p:pic>
      <p:sp>
        <p:nvSpPr>
          <p:cNvPr id="8" name="Rectangle 7"/>
          <p:cNvSpPr/>
          <p:nvPr/>
        </p:nvSpPr>
        <p:spPr>
          <a:xfrm>
            <a:off x="251520" y="1628800"/>
            <a:ext cx="3384376" cy="1938992"/>
          </a:xfrm>
          <a:prstGeom prst="rect">
            <a:avLst/>
          </a:prstGeom>
        </p:spPr>
        <p:txBody>
          <a:bodyPr wrap="square">
            <a:spAutoFit/>
          </a:bodyPr>
          <a:lstStyle/>
          <a:p>
            <a:r>
              <a:rPr lang="fr-FR" sz="2400" dirty="0" smtClean="0">
                <a:solidFill>
                  <a:srgbClr val="FFFF00"/>
                </a:solidFill>
                <a:effectLst>
                  <a:outerShdw blurRad="38100" dist="38100" dir="2700000" algn="tl">
                    <a:srgbClr val="000000">
                      <a:alpha val="43137"/>
                    </a:srgbClr>
                  </a:outerShdw>
                </a:effectLst>
              </a:rPr>
              <a:t>Des écosystèmes numériques  se sont installés à nos frontières  à l’abri de notre système fiscal et législatif</a:t>
            </a:r>
            <a:endParaRPr lang="fr-FR" sz="2400"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2000"/>
                                        <p:tgtEl>
                                          <p:spTgt spid="3">
                                            <p:txEl>
                                              <p:pRg st="1" end="1"/>
                                            </p:txEl>
                                          </p:spTgt>
                                        </p:tgtEl>
                                      </p:cBhvr>
                                    </p:animEffect>
                                  </p:childTnLst>
                                </p:cTn>
                              </p:par>
                            </p:childTnLst>
                          </p:cTn>
                        </p:par>
                        <p:par>
                          <p:cTn id="12" fill="hold">
                            <p:stCondLst>
                              <p:cond delay="2500"/>
                            </p:stCondLst>
                            <p:childTnLst>
                              <p:par>
                                <p:cTn id="13" presetID="3" presetClass="entr" presetSubtype="1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2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5" fill="hold"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checkerboard(down)">
                                      <p:cBhvr>
                                        <p:cTn id="20" dur="1000"/>
                                        <p:tgtEl>
                                          <p:spTgt spid="8">
                                            <p:txEl>
                                              <p:pRg st="0" end="0"/>
                                            </p:txEl>
                                          </p:spTgt>
                                        </p:tgtEl>
                                      </p:cBhvr>
                                    </p:animEffect>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7164288" cy="1143000"/>
          </a:xfrm>
        </p:spPr>
        <p:txBody>
          <a:bodyPr>
            <a:noAutofit/>
          </a:bodyPr>
          <a:lstStyle/>
          <a:p>
            <a:r>
              <a:rPr lang="fr-FR" sz="2400" b="1" dirty="0" smtClean="0">
                <a:solidFill>
                  <a:schemeClr val="accent2">
                    <a:lumMod val="50000"/>
                  </a:schemeClr>
                </a:solidFill>
                <a:latin typeface="Cambria" pitchFamily="18" charset="0"/>
              </a:rPr>
              <a:t>Des enjeux spécifiques à la numérisation du monde et au faible poids des nations européennes</a:t>
            </a:r>
            <a:endParaRPr lang="fr-FR" sz="2400" b="1" dirty="0">
              <a:solidFill>
                <a:schemeClr val="accent2">
                  <a:lumMod val="50000"/>
                </a:schemeClr>
              </a:solidFill>
              <a:latin typeface="Cambria" pitchFamily="18" charset="0"/>
            </a:endParaRPr>
          </a:p>
        </p:txBody>
      </p:sp>
      <p:sp>
        <p:nvSpPr>
          <p:cNvPr id="3" name="Espace réservé du contenu 2"/>
          <p:cNvSpPr>
            <a:spLocks noGrp="1"/>
          </p:cNvSpPr>
          <p:nvPr>
            <p:ph idx="1"/>
          </p:nvPr>
        </p:nvSpPr>
        <p:spPr>
          <a:xfrm>
            <a:off x="251520" y="1844824"/>
            <a:ext cx="8136904" cy="4525963"/>
          </a:xfrm>
        </p:spPr>
        <p:txBody>
          <a:bodyPr>
            <a:noAutofit/>
          </a:bodyPr>
          <a:lstStyle/>
          <a:p>
            <a:r>
              <a:rPr lang="fr-FR" sz="2400" dirty="0" smtClean="0">
                <a:effectLst>
                  <a:outerShdw blurRad="38100" dist="38100" dir="2700000" algn="tl">
                    <a:srgbClr val="000000">
                      <a:alpha val="43137"/>
                    </a:srgbClr>
                  </a:outerShdw>
                </a:effectLst>
              </a:rPr>
              <a:t>1 - Défiance croissante  envers les réseaux techniques et  l’exploitation des données </a:t>
            </a:r>
          </a:p>
          <a:p>
            <a:r>
              <a:rPr lang="fr-FR" sz="2400" dirty="0" smtClean="0">
                <a:effectLst>
                  <a:outerShdw blurRad="38100" dist="38100" dir="2700000" algn="tl">
                    <a:srgbClr val="000000">
                      <a:alpha val="43137"/>
                    </a:srgbClr>
                  </a:outerShdw>
                </a:effectLst>
              </a:rPr>
              <a:t>2 - Besoin de leadership européen en matière d’infrastructures télécoms et de soutien aux coopérations intra-européennes pour la protection et la défense des patrimoines immatériels</a:t>
            </a:r>
          </a:p>
          <a:p>
            <a:r>
              <a:rPr lang="fr-FR" sz="2400" dirty="0" smtClean="0">
                <a:effectLst>
                  <a:outerShdw blurRad="38100" dist="38100" dir="2700000" algn="tl">
                    <a:srgbClr val="000000">
                      <a:alpha val="43137"/>
                    </a:srgbClr>
                  </a:outerShdw>
                </a:effectLst>
              </a:rPr>
              <a:t>3 - Une  politique du « soft power » appliquée aux industries culturelles</a:t>
            </a:r>
          </a:p>
          <a:p>
            <a:r>
              <a:rPr lang="fr-FR" sz="2400" dirty="0" smtClean="0">
                <a:effectLst>
                  <a:outerShdw blurRad="38100" dist="38100" dir="2700000" algn="tl">
                    <a:srgbClr val="000000">
                      <a:alpha val="43137"/>
                    </a:srgbClr>
                  </a:outerShdw>
                </a:effectLst>
              </a:rPr>
              <a:t>4 - L ’adaptation de la fiscalité des biens numériques et des trafics</a:t>
            </a:r>
          </a:p>
          <a:p>
            <a:r>
              <a:rPr lang="fr-FR" sz="2400" dirty="0" smtClean="0">
                <a:effectLst>
                  <a:outerShdw blurRad="38100" dist="38100" dir="2700000" algn="tl">
                    <a:srgbClr val="000000">
                      <a:alpha val="43137"/>
                    </a:srgbClr>
                  </a:outerShdw>
                </a:effectLst>
              </a:rPr>
              <a:t>5 – Le numérique pour devenir un Etat léger et agile</a:t>
            </a:r>
          </a:p>
        </p:txBody>
      </p:sp>
      <p:sp>
        <p:nvSpPr>
          <p:cNvPr id="4" name="Espace réservé du pied de page 3"/>
          <p:cNvSpPr>
            <a:spLocks noGrp="1"/>
          </p:cNvSpPr>
          <p:nvPr>
            <p:ph type="ftr" sz="quarter" idx="11"/>
          </p:nvPr>
        </p:nvSpPr>
        <p:spPr/>
        <p:txBody>
          <a:bodyPr/>
          <a:lstStyle/>
          <a:p>
            <a:r>
              <a:rPr lang="fr-FR" dirty="0" smtClean="0"/>
              <a:t>DC </a:t>
            </a:r>
            <a:r>
              <a:rPr lang="fr-FR" dirty="0" err="1" smtClean="0"/>
              <a:t>Ettighoffer</a:t>
            </a:r>
            <a:r>
              <a:rPr lang="fr-FR" dirty="0" smtClean="0"/>
              <a:t> 2013</a:t>
            </a:r>
            <a:endParaRPr lang="fr-FR" dirty="0"/>
          </a:p>
        </p:txBody>
      </p:sp>
      <p:sp>
        <p:nvSpPr>
          <p:cNvPr id="5" name="Espace réservé du numéro de diapositive 4"/>
          <p:cNvSpPr>
            <a:spLocks noGrp="1"/>
          </p:cNvSpPr>
          <p:nvPr>
            <p:ph type="sldNum" sz="quarter" idx="12"/>
          </p:nvPr>
        </p:nvSpPr>
        <p:spPr/>
        <p:txBody>
          <a:bodyPr/>
          <a:lstStyle/>
          <a:p>
            <a:fld id="{16B5837C-D8A6-4AD3-ACFE-6CCF5D688EE8}" type="slidenum">
              <a:rPr lang="fr-FR" smtClean="0"/>
              <a:pPr/>
              <a:t>5</a:t>
            </a:fld>
            <a:endParaRPr lang="fr-FR"/>
          </a:p>
        </p:txBody>
      </p:sp>
      <p:pic>
        <p:nvPicPr>
          <p:cNvPr id="1027" name="Picture 3" descr="C:\Users\Utilisateur\Pictures\images pour conf&amp; blogs\balance econ.jpg"/>
          <p:cNvPicPr>
            <a:picLocks noChangeAspect="1" noChangeArrowheads="1"/>
          </p:cNvPicPr>
          <p:nvPr/>
        </p:nvPicPr>
        <p:blipFill>
          <a:blip r:embed="rId3" cstate="print"/>
          <a:srcRect/>
          <a:stretch>
            <a:fillRect/>
          </a:stretch>
        </p:blipFill>
        <p:spPr bwMode="auto">
          <a:xfrm>
            <a:off x="7164288" y="188640"/>
            <a:ext cx="1728192" cy="129614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88640"/>
            <a:ext cx="8435280" cy="936104"/>
          </a:xfrm>
        </p:spPr>
        <p:txBody>
          <a:bodyPr>
            <a:normAutofit fontScale="90000"/>
          </a:bodyPr>
          <a:lstStyle/>
          <a:p>
            <a:r>
              <a:rPr lang="fr-FR" sz="3100" b="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fr-FR" sz="3100" b="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fr-FR" sz="3600" b="1" dirty="0" smtClean="0">
                <a:solidFill>
                  <a:schemeClr val="accent2">
                    <a:lumMod val="50000"/>
                  </a:schemeClr>
                </a:solidFill>
                <a:latin typeface="Cambria" pitchFamily="18" charset="0"/>
              </a:rPr>
              <a:t>Défiance croissante envers le </a:t>
            </a:r>
            <a:r>
              <a:rPr lang="fr-FR" sz="3600" b="1" dirty="0" err="1" smtClean="0">
                <a:solidFill>
                  <a:schemeClr val="accent2">
                    <a:lumMod val="50000"/>
                  </a:schemeClr>
                </a:solidFill>
                <a:latin typeface="Cambria" pitchFamily="18" charset="0"/>
              </a:rPr>
              <a:t>Big</a:t>
            </a:r>
            <a:r>
              <a:rPr lang="fr-FR" sz="3600" b="1" dirty="0" smtClean="0">
                <a:solidFill>
                  <a:schemeClr val="accent2">
                    <a:lumMod val="50000"/>
                  </a:schemeClr>
                </a:solidFill>
                <a:latin typeface="Cambria" pitchFamily="18" charset="0"/>
              </a:rPr>
              <a:t> Brother </a:t>
            </a:r>
            <a:r>
              <a:rPr lang="fr-FR" sz="3200" i="1" dirty="0" smtClean="0">
                <a:effectLst>
                  <a:outerShdw blurRad="38100" dist="38100" dir="2700000" algn="tl">
                    <a:srgbClr val="000000">
                      <a:alpha val="43137"/>
                    </a:srgbClr>
                  </a:outerShdw>
                </a:effectLst>
              </a:rPr>
              <a:t/>
            </a:r>
            <a:br>
              <a:rPr lang="fr-FR" sz="3200" i="1" dirty="0" smtClean="0">
                <a:effectLst>
                  <a:outerShdw blurRad="38100" dist="38100" dir="2700000" algn="tl">
                    <a:srgbClr val="000000">
                      <a:alpha val="43137"/>
                    </a:srgbClr>
                  </a:outerShdw>
                </a:effectLst>
              </a:rPr>
            </a:br>
            <a:endParaRPr lang="fr-FR" sz="3200" b="1" dirty="0">
              <a:solidFill>
                <a:schemeClr val="accent2">
                  <a:lumMod val="50000"/>
                </a:schemeClr>
              </a:solidFill>
              <a:latin typeface="Cambria" pitchFamily="18" charset="0"/>
            </a:endParaRPr>
          </a:p>
        </p:txBody>
      </p:sp>
      <p:sp>
        <p:nvSpPr>
          <p:cNvPr id="3" name="Espace réservé du contenu 2"/>
          <p:cNvSpPr>
            <a:spLocks noGrp="1"/>
          </p:cNvSpPr>
          <p:nvPr>
            <p:ph idx="1"/>
          </p:nvPr>
        </p:nvSpPr>
        <p:spPr>
          <a:xfrm>
            <a:off x="0" y="1196752"/>
            <a:ext cx="5724128" cy="5472608"/>
          </a:xfrm>
        </p:spPr>
        <p:txBody>
          <a:bodyPr>
            <a:noAutofit/>
          </a:bodyPr>
          <a:lstStyle/>
          <a:p>
            <a:r>
              <a:rPr lang="fr-FR" sz="2400" dirty="0" smtClean="0">
                <a:effectLst>
                  <a:outerShdw blurRad="38100" dist="38100" dir="2700000" algn="tl">
                    <a:srgbClr val="000000">
                      <a:alpha val="43137"/>
                    </a:srgbClr>
                  </a:outerShdw>
                </a:effectLst>
              </a:rPr>
              <a:t>Géo-localisation : Savez vous où sont vos données stratégiques?</a:t>
            </a:r>
          </a:p>
          <a:p>
            <a:r>
              <a:rPr lang="fr-FR" sz="2400" dirty="0" smtClean="0">
                <a:effectLst>
                  <a:outerShdw blurRad="38100" dist="38100" dir="2700000" algn="tl">
                    <a:srgbClr val="000000">
                      <a:alpha val="43137"/>
                    </a:srgbClr>
                  </a:outerShdw>
                </a:effectLst>
              </a:rPr>
              <a:t>Les grands opérateurs mondiaux transforment la notion de « client captif » en une notion « d’Ecosystème captif » autrement dangereuse.</a:t>
            </a:r>
          </a:p>
          <a:p>
            <a:r>
              <a:rPr lang="fr-FR" sz="2400" dirty="0" smtClean="0">
                <a:effectLst>
                  <a:outerShdw blurRad="38100" dist="38100" dir="2700000" algn="tl">
                    <a:srgbClr val="000000">
                      <a:alpha val="43137"/>
                    </a:srgbClr>
                  </a:outerShdw>
                </a:effectLst>
              </a:rPr>
              <a:t>L’informatique n’est pas seulement un outil de gestion mais aussi un levier stratégique</a:t>
            </a:r>
          </a:p>
          <a:p>
            <a:r>
              <a:rPr lang="fr-FR" sz="2400" dirty="0" smtClean="0">
                <a:effectLst>
                  <a:outerShdw blurRad="38100" dist="38100" dir="2700000" algn="tl">
                    <a:srgbClr val="000000">
                      <a:alpha val="43137"/>
                    </a:srgbClr>
                  </a:outerShdw>
                </a:effectLst>
              </a:rPr>
              <a:t>Le contrôle du respect des données personnelles devient un indicateur clé de la protection des citoyens par les Etats.</a:t>
            </a:r>
          </a:p>
          <a:p>
            <a:r>
              <a:rPr lang="fr-FR" sz="2400" b="1" dirty="0" smtClean="0">
                <a:solidFill>
                  <a:srgbClr val="FFFF00"/>
                </a:solidFill>
                <a:effectLst>
                  <a:outerShdw blurRad="38100" dist="38100" dir="2700000" algn="tl">
                    <a:srgbClr val="000000">
                      <a:alpha val="43137"/>
                    </a:srgbClr>
                  </a:outerShdw>
                </a:effectLst>
                <a:latin typeface="Cambria" pitchFamily="18" charset="0"/>
              </a:rPr>
              <a:t>Allons-</a:t>
            </a:r>
            <a:r>
              <a:rPr lang="fr-FR" sz="2400" b="1" dirty="0" err="1" smtClean="0">
                <a:solidFill>
                  <a:srgbClr val="FFFF00"/>
                </a:solidFill>
                <a:effectLst>
                  <a:outerShdw blurRad="38100" dist="38100" dir="2700000" algn="tl">
                    <a:srgbClr val="000000">
                      <a:alpha val="43137"/>
                    </a:srgbClr>
                  </a:outerShdw>
                </a:effectLst>
                <a:latin typeface="Cambria" pitchFamily="18" charset="0"/>
              </a:rPr>
              <a:t>nousvers</a:t>
            </a:r>
            <a:r>
              <a:rPr lang="fr-FR" sz="2400" b="1" dirty="0" smtClean="0">
                <a:solidFill>
                  <a:srgbClr val="FFFF00"/>
                </a:solidFill>
                <a:effectLst>
                  <a:outerShdw blurRad="38100" dist="38100" dir="2700000" algn="tl">
                    <a:srgbClr val="000000">
                      <a:alpha val="43137"/>
                    </a:srgbClr>
                  </a:outerShdw>
                </a:effectLst>
                <a:latin typeface="Cambria" pitchFamily="18" charset="0"/>
              </a:rPr>
              <a:t> un </a:t>
            </a:r>
            <a:r>
              <a:rPr lang="fr-FR" sz="2400" b="1" i="1" dirty="0" smtClean="0">
                <a:solidFill>
                  <a:srgbClr val="FFFF00"/>
                </a:solidFill>
                <a:effectLst>
                  <a:outerShdw blurRad="38100" dist="38100" dir="2700000" algn="tl">
                    <a:srgbClr val="000000">
                      <a:alpha val="43137"/>
                    </a:srgbClr>
                  </a:outerShdw>
                </a:effectLst>
                <a:latin typeface="Cambria" pitchFamily="18" charset="0"/>
              </a:rPr>
              <a:t>crash down </a:t>
            </a:r>
            <a:r>
              <a:rPr lang="fr-FR" sz="2400" b="1" dirty="0" smtClean="0">
                <a:solidFill>
                  <a:srgbClr val="FFFF00"/>
                </a:solidFill>
                <a:effectLst>
                  <a:outerShdw blurRad="38100" dist="38100" dir="2700000" algn="tl">
                    <a:srgbClr val="000000">
                      <a:alpha val="43137"/>
                    </a:srgbClr>
                  </a:outerShdw>
                </a:effectLst>
                <a:latin typeface="Cambria" pitchFamily="18" charset="0"/>
              </a:rPr>
              <a:t>du </a:t>
            </a:r>
            <a:r>
              <a:rPr lang="fr-FR" sz="2400" b="1" dirty="0" err="1" smtClean="0">
                <a:solidFill>
                  <a:srgbClr val="FFFF00"/>
                </a:solidFill>
                <a:effectLst>
                  <a:outerShdw blurRad="38100" dist="38100" dir="2700000" algn="tl">
                    <a:srgbClr val="000000">
                      <a:alpha val="43137"/>
                    </a:srgbClr>
                  </a:outerShdw>
                </a:effectLst>
                <a:latin typeface="Cambria" pitchFamily="18" charset="0"/>
              </a:rPr>
              <a:t>big</a:t>
            </a:r>
            <a:r>
              <a:rPr lang="fr-FR" sz="2400" b="1" dirty="0" smtClean="0">
                <a:solidFill>
                  <a:srgbClr val="FFFF00"/>
                </a:solidFill>
                <a:effectLst>
                  <a:outerShdw blurRad="38100" dist="38100" dir="2700000" algn="tl">
                    <a:srgbClr val="000000">
                      <a:alpha val="43137"/>
                    </a:srgbClr>
                  </a:outerShdw>
                </a:effectLst>
                <a:latin typeface="Cambria" pitchFamily="18" charset="0"/>
              </a:rPr>
              <a:t> data?</a:t>
            </a:r>
            <a:endParaRPr lang="fr-FR" sz="2400" dirty="0" smtClean="0">
              <a:solidFill>
                <a:srgbClr val="FFFF00"/>
              </a:solidFill>
              <a:effectLst>
                <a:outerShdw blurRad="38100" dist="38100" dir="2700000" algn="tl">
                  <a:srgbClr val="000000">
                    <a:alpha val="43137"/>
                  </a:srgbClr>
                </a:outerShdw>
              </a:effectLst>
            </a:endParaRPr>
          </a:p>
          <a:p>
            <a:pPr>
              <a:buNone/>
            </a:pPr>
            <a:r>
              <a:rPr lang="fr-FR" sz="2400" b="1" dirty="0" smtClean="0">
                <a:effectLst>
                  <a:outerShdw blurRad="38100" dist="38100" dir="2700000" algn="tl">
                    <a:srgbClr val="000000">
                      <a:alpha val="43137"/>
                    </a:srgbClr>
                  </a:outerShdw>
                </a:effectLst>
              </a:rPr>
              <a:t> </a:t>
            </a:r>
          </a:p>
        </p:txBody>
      </p:sp>
      <p:sp>
        <p:nvSpPr>
          <p:cNvPr id="4" name="Espace réservé du pied de page 3"/>
          <p:cNvSpPr>
            <a:spLocks noGrp="1"/>
          </p:cNvSpPr>
          <p:nvPr>
            <p:ph type="ftr" sz="quarter" idx="11"/>
          </p:nvPr>
        </p:nvSpPr>
        <p:spPr/>
        <p:txBody>
          <a:bodyPr/>
          <a:lstStyle/>
          <a:p>
            <a:r>
              <a:rPr lang="fr-FR" dirty="0" smtClean="0"/>
              <a:t>DC </a:t>
            </a:r>
            <a:r>
              <a:rPr lang="fr-FR" dirty="0" err="1" smtClean="0"/>
              <a:t>Ettighoffer</a:t>
            </a:r>
            <a:r>
              <a:rPr lang="fr-FR" dirty="0" smtClean="0"/>
              <a:t> 2013</a:t>
            </a:r>
            <a:endParaRPr lang="fr-FR" dirty="0"/>
          </a:p>
        </p:txBody>
      </p:sp>
      <p:sp>
        <p:nvSpPr>
          <p:cNvPr id="5" name="Espace réservé du numéro de diapositive 4"/>
          <p:cNvSpPr>
            <a:spLocks noGrp="1"/>
          </p:cNvSpPr>
          <p:nvPr>
            <p:ph type="sldNum" sz="quarter" idx="12"/>
          </p:nvPr>
        </p:nvSpPr>
        <p:spPr/>
        <p:txBody>
          <a:bodyPr/>
          <a:lstStyle/>
          <a:p>
            <a:fld id="{16B5837C-D8A6-4AD3-ACFE-6CCF5D688EE8}" type="slidenum">
              <a:rPr lang="fr-FR" smtClean="0"/>
              <a:pPr/>
              <a:t>6</a:t>
            </a:fld>
            <a:endParaRPr lang="fr-FR"/>
          </a:p>
        </p:txBody>
      </p:sp>
      <p:pic>
        <p:nvPicPr>
          <p:cNvPr id="7" name="Picture 2"/>
          <p:cNvPicPr>
            <a:picLocks noChangeAspect="1" noChangeArrowheads="1"/>
          </p:cNvPicPr>
          <p:nvPr/>
        </p:nvPicPr>
        <p:blipFill>
          <a:blip r:embed="rId3" cstate="print"/>
          <a:srcRect/>
          <a:stretch>
            <a:fillRect/>
          </a:stretch>
        </p:blipFill>
        <p:spPr bwMode="auto">
          <a:xfrm>
            <a:off x="5594810" y="3501008"/>
            <a:ext cx="3369678" cy="2464392"/>
          </a:xfrm>
          <a:prstGeom prst="rect">
            <a:avLst/>
          </a:prstGeom>
          <a:noFill/>
          <a:ln w="9525">
            <a:noFill/>
            <a:miter lim="800000"/>
            <a:headEnd/>
            <a:tailEnd/>
          </a:ln>
          <a:effectLst/>
        </p:spPr>
      </p:pic>
      <p:sp>
        <p:nvSpPr>
          <p:cNvPr id="8" name="ZoneTexte 7"/>
          <p:cNvSpPr txBox="1"/>
          <p:nvPr/>
        </p:nvSpPr>
        <p:spPr>
          <a:xfrm>
            <a:off x="5436096" y="1340768"/>
            <a:ext cx="3528392" cy="1938992"/>
          </a:xfrm>
          <a:prstGeom prst="rect">
            <a:avLst/>
          </a:prstGeom>
          <a:noFill/>
        </p:spPr>
        <p:txBody>
          <a:bodyPr wrap="square" rtlCol="0">
            <a:spAutoFit/>
          </a:bodyPr>
          <a:lstStyle/>
          <a:p>
            <a:pPr algn="ctr"/>
            <a:r>
              <a:rPr lang="fr-FR" sz="2400" b="1" dirty="0" smtClean="0">
                <a:solidFill>
                  <a:srgbClr val="FFFF00"/>
                </a:solidFill>
              </a:rPr>
              <a:t>L’indispensable développement du Cloud des Nations Européennes (projet d’Andromède  en France)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checkerboard(across)">
                                      <p:cBhvr>
                                        <p:cTn id="11" dur="500"/>
                                        <p:tgtEl>
                                          <p:spTgt spid="3">
                                            <p:txEl>
                                              <p:pRg st="1" end="1"/>
                                            </p:txEl>
                                          </p:spTgt>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checkerboard(across)">
                                      <p:cBhvr>
                                        <p:cTn id="19" dur="500"/>
                                        <p:tgtEl>
                                          <p:spTgt spid="3">
                                            <p:txEl>
                                              <p:pRg st="3" end="3"/>
                                            </p:txEl>
                                          </p:spTgt>
                                        </p:tgtEl>
                                      </p:cBhvr>
                                    </p:animEffect>
                                  </p:childTnLst>
                                </p:cTn>
                              </p:par>
                            </p:childTnLst>
                          </p:cTn>
                        </p:par>
                        <p:par>
                          <p:cTn id="20" fill="hold">
                            <p:stCondLst>
                              <p:cond delay="2000"/>
                            </p:stCondLst>
                            <p:childTnLst>
                              <p:par>
                                <p:cTn id="21" presetID="5" presetClass="entr" presetSubtype="1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heckerboard(across)">
                                      <p:cBhvr>
                                        <p:cTn id="23" dur="500"/>
                                        <p:tgtEl>
                                          <p:spTgt spid="3">
                                            <p:txEl>
                                              <p:pRg st="4" end="4"/>
                                            </p:txEl>
                                          </p:spTgt>
                                        </p:tgtEl>
                                      </p:cBhvr>
                                    </p:animEffect>
                                  </p:childTnLst>
                                </p:cTn>
                              </p:par>
                            </p:childTnLst>
                          </p:cTn>
                        </p:par>
                        <p:par>
                          <p:cTn id="24" fill="hold">
                            <p:stCondLst>
                              <p:cond delay="2500"/>
                            </p:stCondLst>
                            <p:childTnLst>
                              <p:par>
                                <p:cTn id="25" presetID="5" presetClass="entr" presetSubtype="1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heckerboard(across)">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570186"/>
          </a:xfrm>
        </p:spPr>
        <p:txBody>
          <a:bodyPr>
            <a:normAutofit/>
          </a:bodyPr>
          <a:lstStyle/>
          <a:p>
            <a:r>
              <a:rPr lang="fr-FR" sz="2800" b="1" dirty="0" smtClean="0">
                <a:solidFill>
                  <a:schemeClr val="accent2">
                    <a:lumMod val="50000"/>
                  </a:schemeClr>
                </a:solidFill>
                <a:latin typeface="Cambria" pitchFamily="18" charset="0"/>
              </a:rPr>
              <a:t>Caractère de plus en plus intrusif des écosystèmes techniques </a:t>
            </a:r>
            <a:br>
              <a:rPr lang="fr-FR" sz="2800" b="1" dirty="0" smtClean="0">
                <a:solidFill>
                  <a:schemeClr val="accent2">
                    <a:lumMod val="50000"/>
                  </a:schemeClr>
                </a:solidFill>
                <a:latin typeface="Cambria" pitchFamily="18" charset="0"/>
              </a:rPr>
            </a:br>
            <a:endParaRPr lang="fr-FR" sz="2800" b="1" dirty="0">
              <a:solidFill>
                <a:schemeClr val="accent2">
                  <a:lumMod val="50000"/>
                </a:schemeClr>
              </a:solidFill>
              <a:latin typeface="Cambria" pitchFamily="18" charset="0"/>
            </a:endParaRPr>
          </a:p>
        </p:txBody>
      </p:sp>
      <p:pic>
        <p:nvPicPr>
          <p:cNvPr id="1026" name="Picture 2"/>
          <p:cNvPicPr>
            <a:picLocks noGrp="1" noChangeAspect="1" noChangeArrowheads="1"/>
          </p:cNvPicPr>
          <p:nvPr>
            <p:ph idx="1"/>
          </p:nvPr>
        </p:nvPicPr>
        <p:blipFill>
          <a:blip r:embed="rId3" cstate="print"/>
          <a:stretch>
            <a:fillRect/>
          </a:stretch>
        </p:blipFill>
        <p:spPr bwMode="auto">
          <a:xfrm>
            <a:off x="395536" y="3356992"/>
            <a:ext cx="4032448" cy="2926110"/>
          </a:xfrm>
          <a:prstGeom prst="rect">
            <a:avLst/>
          </a:prstGeom>
          <a:noFill/>
          <a:ln w="9525">
            <a:noFill/>
            <a:miter lim="800000"/>
            <a:headEnd/>
            <a:tailEnd/>
          </a:ln>
          <a:effectLst/>
        </p:spPr>
      </p:pic>
      <p:sp>
        <p:nvSpPr>
          <p:cNvPr id="4" name="Espace réservé du pied de page 3"/>
          <p:cNvSpPr>
            <a:spLocks noGrp="1"/>
          </p:cNvSpPr>
          <p:nvPr>
            <p:ph type="ftr" sz="quarter" idx="11"/>
          </p:nvPr>
        </p:nvSpPr>
        <p:spPr/>
        <p:txBody>
          <a:bodyPr/>
          <a:lstStyle/>
          <a:p>
            <a:r>
              <a:rPr lang="fr-FR" smtClean="0"/>
              <a:t>DC Ettighoffer 2013</a:t>
            </a:r>
            <a:endParaRPr lang="fr-FR"/>
          </a:p>
        </p:txBody>
      </p:sp>
      <p:sp>
        <p:nvSpPr>
          <p:cNvPr id="5" name="Espace réservé du numéro de diapositive 4"/>
          <p:cNvSpPr>
            <a:spLocks noGrp="1"/>
          </p:cNvSpPr>
          <p:nvPr>
            <p:ph type="sldNum" sz="quarter" idx="12"/>
          </p:nvPr>
        </p:nvSpPr>
        <p:spPr/>
        <p:txBody>
          <a:bodyPr/>
          <a:lstStyle/>
          <a:p>
            <a:fld id="{16B5837C-D8A6-4AD3-ACFE-6CCF5D688EE8}" type="slidenum">
              <a:rPr lang="fr-FR" smtClean="0"/>
              <a:pPr/>
              <a:t>7</a:t>
            </a:fld>
            <a:endParaRPr lang="fr-FR"/>
          </a:p>
        </p:txBody>
      </p:sp>
      <p:sp>
        <p:nvSpPr>
          <p:cNvPr id="6" name="Rectangle 5"/>
          <p:cNvSpPr/>
          <p:nvPr/>
        </p:nvSpPr>
        <p:spPr>
          <a:xfrm>
            <a:off x="5004048" y="4725144"/>
            <a:ext cx="3491880" cy="1200329"/>
          </a:xfrm>
          <a:prstGeom prst="rect">
            <a:avLst/>
          </a:prstGeom>
        </p:spPr>
        <p:txBody>
          <a:bodyPr wrap="square">
            <a:spAutoFit/>
          </a:bodyPr>
          <a:lstStyle/>
          <a:p>
            <a:pPr algn="ctr"/>
            <a:r>
              <a:rPr lang="fr-FR" sz="2400" b="1" dirty="0" smtClean="0">
                <a:solidFill>
                  <a:schemeClr val="accent2">
                    <a:lumMod val="50000"/>
                  </a:schemeClr>
                </a:solidFill>
                <a:latin typeface="Cambria" pitchFamily="18" charset="0"/>
              </a:rPr>
              <a:t>Il ne semble rencontrer aucune résistance des pouvoirs publics </a:t>
            </a:r>
            <a:endParaRPr lang="fr-FR" sz="2400" dirty="0">
              <a:solidFill>
                <a:schemeClr val="accent2">
                  <a:lumMod val="50000"/>
                </a:schemeClr>
              </a:solidFill>
            </a:endParaRPr>
          </a:p>
        </p:txBody>
      </p:sp>
      <p:pic>
        <p:nvPicPr>
          <p:cNvPr id="7" name="Picture 2" descr="C:\Users\Utilisateur\Pictures\images pour conf&amp; blogs\0495504293.gif"/>
          <p:cNvPicPr>
            <a:picLocks noChangeAspect="1" noChangeArrowheads="1" noCrop="1"/>
          </p:cNvPicPr>
          <p:nvPr/>
        </p:nvPicPr>
        <p:blipFill>
          <a:blip r:embed="rId4" cstate="print"/>
          <a:srcRect/>
          <a:stretch>
            <a:fillRect/>
          </a:stretch>
        </p:blipFill>
        <p:spPr bwMode="auto">
          <a:xfrm>
            <a:off x="5868144" y="1124744"/>
            <a:ext cx="2592288" cy="1798400"/>
          </a:xfrm>
          <a:prstGeom prst="rect">
            <a:avLst/>
          </a:prstGeom>
          <a:noFill/>
        </p:spPr>
      </p:pic>
      <p:sp>
        <p:nvSpPr>
          <p:cNvPr id="8" name="Rectangle 7"/>
          <p:cNvSpPr/>
          <p:nvPr/>
        </p:nvSpPr>
        <p:spPr>
          <a:xfrm>
            <a:off x="323528" y="1484784"/>
            <a:ext cx="5328592" cy="1569660"/>
          </a:xfrm>
          <a:prstGeom prst="rect">
            <a:avLst/>
          </a:prstGeom>
        </p:spPr>
        <p:txBody>
          <a:bodyPr wrap="square">
            <a:spAutoFit/>
          </a:bodyPr>
          <a:lstStyle/>
          <a:p>
            <a:pPr>
              <a:buFont typeface="Arial" pitchFamily="34" charset="0"/>
              <a:buChar char="•"/>
            </a:pPr>
            <a:r>
              <a:rPr lang="fr-FR" sz="2400" dirty="0" smtClean="0">
                <a:effectLst>
                  <a:outerShdw blurRad="38100" dist="38100" dir="2700000" algn="tl">
                    <a:srgbClr val="000000">
                      <a:alpha val="43137"/>
                    </a:srgbClr>
                  </a:outerShdw>
                </a:effectLst>
                <a:latin typeface="Cambria" pitchFamily="18" charset="0"/>
              </a:rPr>
              <a:t> Développement  de l’IA dans le </a:t>
            </a:r>
            <a:r>
              <a:rPr lang="fr-FR" sz="2400" dirty="0" err="1" smtClean="0">
                <a:effectLst>
                  <a:outerShdw blurRad="38100" dist="38100" dir="2700000" algn="tl">
                    <a:srgbClr val="000000">
                      <a:alpha val="43137"/>
                    </a:srgbClr>
                  </a:outerShdw>
                </a:effectLst>
                <a:latin typeface="Cambria" pitchFamily="18" charset="0"/>
              </a:rPr>
              <a:t>Big</a:t>
            </a:r>
            <a:r>
              <a:rPr lang="fr-FR" sz="2400" dirty="0" smtClean="0">
                <a:effectLst>
                  <a:outerShdw blurRad="38100" dist="38100" dir="2700000" algn="tl">
                    <a:srgbClr val="000000">
                      <a:alpha val="43137"/>
                    </a:srgbClr>
                  </a:outerShdw>
                </a:effectLst>
                <a:latin typeface="Cambria" pitchFamily="18" charset="0"/>
              </a:rPr>
              <a:t> data pour les analyses prédictives.</a:t>
            </a:r>
          </a:p>
          <a:p>
            <a:pPr>
              <a:buFont typeface="Arial" pitchFamily="34" charset="0"/>
              <a:buChar char="•"/>
            </a:pPr>
            <a:r>
              <a:rPr lang="fr-FR" sz="2400" dirty="0" smtClean="0">
                <a:effectLst>
                  <a:outerShdw blurRad="38100" dist="38100" dir="2700000" algn="tl">
                    <a:srgbClr val="000000">
                      <a:alpha val="43137"/>
                    </a:srgbClr>
                  </a:outerShdw>
                </a:effectLst>
                <a:latin typeface="Cambria" pitchFamily="18" charset="0"/>
              </a:rPr>
              <a:t> Sentiment croissant de vulnérabilité des entreprises et des citoyens .</a:t>
            </a:r>
          </a:p>
        </p:txBody>
      </p:sp>
      <p:sp>
        <p:nvSpPr>
          <p:cNvPr id="9" name="Rectangle 8"/>
          <p:cNvSpPr/>
          <p:nvPr/>
        </p:nvSpPr>
        <p:spPr>
          <a:xfrm>
            <a:off x="4572000" y="3789040"/>
            <a:ext cx="4572000" cy="830997"/>
          </a:xfrm>
          <a:prstGeom prst="rect">
            <a:avLst/>
          </a:prstGeom>
        </p:spPr>
        <p:txBody>
          <a:bodyPr>
            <a:spAutoFit/>
          </a:bodyPr>
          <a:lstStyle/>
          <a:p>
            <a:r>
              <a:rPr lang="fr-FR" sz="2400" b="1" dirty="0" err="1" smtClean="0">
                <a:solidFill>
                  <a:srgbClr val="FF0000"/>
                </a:solidFill>
                <a:latin typeface="Cambria" pitchFamily="18" charset="0"/>
              </a:rPr>
              <a:t>Big</a:t>
            </a:r>
            <a:r>
              <a:rPr lang="fr-FR" sz="2400" b="1" dirty="0" smtClean="0">
                <a:solidFill>
                  <a:srgbClr val="FF0000"/>
                </a:solidFill>
                <a:latin typeface="Cambria" pitchFamily="18" charset="0"/>
              </a:rPr>
              <a:t> Brother n’a pas le visage qu’on lui prête généralement</a:t>
            </a:r>
            <a:endParaRPr lang="fr-FR" sz="2400"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3203848" y="304800"/>
            <a:ext cx="5616624" cy="1420813"/>
          </a:xfrm>
          <a:noFill/>
          <a:ln/>
        </p:spPr>
        <p:txBody>
          <a:bodyPr anchor="ctr">
            <a:normAutofit/>
          </a:bodyPr>
          <a:lstStyle/>
          <a:p>
            <a:pPr>
              <a:lnSpc>
                <a:spcPct val="90000"/>
              </a:lnSpc>
            </a:pPr>
            <a:r>
              <a:rPr lang="fr-FR"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Les trois niveaux de vulnérabilité des Etats et des Entreprises</a:t>
            </a:r>
            <a:endParaRPr lang="fr-FR" sz="32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9" name="Espace réservé du numéro de diapositive 4"/>
          <p:cNvSpPr>
            <a:spLocks noGrp="1"/>
          </p:cNvSpPr>
          <p:nvPr>
            <p:ph type="sldNum" sz="quarter" idx="12"/>
          </p:nvPr>
        </p:nvSpPr>
        <p:spPr/>
        <p:txBody>
          <a:bodyPr/>
          <a:lstStyle/>
          <a:p>
            <a:fld id="{AF7D4900-C1B8-491C-9DD5-A797E75DBCC2}" type="slidenum">
              <a:rPr lang="fr-FR"/>
              <a:pPr/>
              <a:t>8</a:t>
            </a:fld>
            <a:endParaRPr lang="fr-FR"/>
          </a:p>
        </p:txBody>
      </p:sp>
      <p:sp>
        <p:nvSpPr>
          <p:cNvPr id="134148" name="Oval 4"/>
          <p:cNvSpPr>
            <a:spLocks noChangeArrowheads="1"/>
          </p:cNvSpPr>
          <p:nvPr/>
        </p:nvSpPr>
        <p:spPr bwMode="auto">
          <a:xfrm>
            <a:off x="179512" y="1628800"/>
            <a:ext cx="3672408" cy="1676400"/>
          </a:xfrm>
          <a:prstGeom prst="ellipse">
            <a:avLst/>
          </a:prstGeom>
          <a:gradFill rotWithShape="0">
            <a:gsLst>
              <a:gs pos="0">
                <a:schemeClr val="accent1"/>
              </a:gs>
              <a:gs pos="50000">
                <a:schemeClr val="accent1">
                  <a:gamma/>
                  <a:tint val="0"/>
                  <a:invGamma/>
                </a:schemeClr>
              </a:gs>
              <a:gs pos="100000">
                <a:schemeClr val="accent1"/>
              </a:gs>
            </a:gsLst>
            <a:lin ang="0" scaled="1"/>
          </a:gradFill>
          <a:ln w="9525">
            <a:noFill/>
            <a:miter lim="800000"/>
            <a:headEnd type="none" w="sm" len="sm"/>
            <a:tailEnd type="none" w="sm" len="sm"/>
          </a:ln>
          <a:effectLst>
            <a:outerShdw dist="35921" dir="2700000" algn="ctr" rotWithShape="0">
              <a:srgbClr val="239EC5"/>
            </a:outerShdw>
          </a:effectLst>
        </p:spPr>
        <p:txBody>
          <a:bodyPr anchor="ctr"/>
          <a:lstStyle/>
          <a:p>
            <a:pPr algn="ctr" eaLnBrk="0" hangingPunct="0"/>
            <a:r>
              <a:rPr lang="fr-FR" sz="2400" b="1" dirty="0" smtClean="0">
                <a:solidFill>
                  <a:schemeClr val="accent2">
                    <a:lumMod val="50000"/>
                  </a:schemeClr>
                </a:solidFill>
              </a:rPr>
              <a:t>OMNISCIENCE</a:t>
            </a:r>
          </a:p>
          <a:p>
            <a:pPr algn="ctr" eaLnBrk="0" hangingPunct="0"/>
            <a:r>
              <a:rPr lang="fr-FR" sz="2400" b="1" dirty="0" smtClean="0">
                <a:solidFill>
                  <a:srgbClr val="C00000"/>
                </a:solidFill>
              </a:rPr>
              <a:t>Couche Ecosystème Cognitif</a:t>
            </a:r>
            <a:endParaRPr lang="fr-FR" sz="2400" b="1" dirty="0">
              <a:solidFill>
                <a:srgbClr val="C00000"/>
              </a:solidFill>
            </a:endParaRPr>
          </a:p>
        </p:txBody>
      </p:sp>
      <p:sp>
        <p:nvSpPr>
          <p:cNvPr id="134149" name="Oval 5"/>
          <p:cNvSpPr>
            <a:spLocks noChangeArrowheads="1"/>
          </p:cNvSpPr>
          <p:nvPr/>
        </p:nvSpPr>
        <p:spPr bwMode="auto">
          <a:xfrm>
            <a:off x="2987824" y="2708920"/>
            <a:ext cx="3888432" cy="1892424"/>
          </a:xfrm>
          <a:prstGeom prst="ellipse">
            <a:avLst/>
          </a:prstGeom>
          <a:gradFill rotWithShape="0">
            <a:gsLst>
              <a:gs pos="0">
                <a:schemeClr val="accent1"/>
              </a:gs>
              <a:gs pos="50000">
                <a:schemeClr val="accent1">
                  <a:gamma/>
                  <a:tint val="0"/>
                  <a:invGamma/>
                </a:schemeClr>
              </a:gs>
              <a:gs pos="100000">
                <a:schemeClr val="accent1"/>
              </a:gs>
            </a:gsLst>
            <a:lin ang="0" scaled="1"/>
          </a:gradFill>
          <a:ln w="9525">
            <a:noFill/>
            <a:miter lim="800000"/>
            <a:headEnd type="none" w="sm" len="sm"/>
            <a:tailEnd type="none" w="sm" len="sm"/>
          </a:ln>
          <a:effectLst>
            <a:outerShdw dist="35921" dir="2700000" algn="ctr" rotWithShape="0">
              <a:srgbClr val="239EC5"/>
            </a:outerShdw>
          </a:effectLst>
        </p:spPr>
        <p:txBody>
          <a:bodyPr anchor="ctr"/>
          <a:lstStyle/>
          <a:p>
            <a:pPr algn="ctr" eaLnBrk="0" hangingPunct="0"/>
            <a:r>
              <a:rPr lang="fr-FR" sz="2400" b="1" dirty="0" smtClean="0">
                <a:solidFill>
                  <a:schemeClr val="accent2">
                    <a:lumMod val="50000"/>
                  </a:schemeClr>
                </a:solidFill>
              </a:rPr>
              <a:t>OMNIPRESENC</a:t>
            </a:r>
            <a:r>
              <a:rPr lang="fr-FR" sz="2400" b="1" dirty="0" smtClean="0">
                <a:solidFill>
                  <a:srgbClr val="C00000"/>
                </a:solidFill>
              </a:rPr>
              <a:t>E</a:t>
            </a:r>
          </a:p>
          <a:p>
            <a:pPr algn="ctr" eaLnBrk="0" hangingPunct="0"/>
            <a:r>
              <a:rPr lang="fr-FR" sz="2400" b="1" dirty="0" smtClean="0">
                <a:solidFill>
                  <a:srgbClr val="C00000"/>
                </a:solidFill>
              </a:rPr>
              <a:t>Couche  Numérique: Applications Logicielles</a:t>
            </a:r>
            <a:endParaRPr lang="fr-FR" sz="2400" b="1" dirty="0">
              <a:solidFill>
                <a:srgbClr val="C00000"/>
              </a:solidFill>
            </a:endParaRPr>
          </a:p>
        </p:txBody>
      </p:sp>
      <p:sp>
        <p:nvSpPr>
          <p:cNvPr id="10" name="Oval 4"/>
          <p:cNvSpPr>
            <a:spLocks noChangeArrowheads="1"/>
          </p:cNvSpPr>
          <p:nvPr/>
        </p:nvSpPr>
        <p:spPr bwMode="auto">
          <a:xfrm>
            <a:off x="4788024" y="4581128"/>
            <a:ext cx="4032448" cy="1964432"/>
          </a:xfrm>
          <a:prstGeom prst="ellipse">
            <a:avLst/>
          </a:prstGeom>
          <a:gradFill rotWithShape="0">
            <a:gsLst>
              <a:gs pos="0">
                <a:schemeClr val="accent1"/>
              </a:gs>
              <a:gs pos="50000">
                <a:schemeClr val="accent1">
                  <a:gamma/>
                  <a:tint val="0"/>
                  <a:invGamma/>
                </a:schemeClr>
              </a:gs>
              <a:gs pos="100000">
                <a:schemeClr val="accent1"/>
              </a:gs>
            </a:gsLst>
            <a:lin ang="0" scaled="1"/>
          </a:gradFill>
          <a:ln w="9525">
            <a:noFill/>
            <a:miter lim="800000"/>
            <a:headEnd type="none" w="sm" len="sm"/>
            <a:tailEnd type="none" w="sm" len="sm"/>
          </a:ln>
          <a:effectLst>
            <a:outerShdw dist="35921" dir="2700000" algn="ctr" rotWithShape="0">
              <a:srgbClr val="239EC5"/>
            </a:outerShdw>
          </a:effectLst>
        </p:spPr>
        <p:txBody>
          <a:bodyPr anchor="ctr"/>
          <a:lstStyle/>
          <a:p>
            <a:pPr algn="ctr" eaLnBrk="0" hangingPunct="0"/>
            <a:r>
              <a:rPr lang="fr-FR" sz="2400" b="1" dirty="0" smtClean="0">
                <a:solidFill>
                  <a:schemeClr val="accent2">
                    <a:lumMod val="50000"/>
                  </a:schemeClr>
                </a:solidFill>
              </a:rPr>
              <a:t>UBIQUITE</a:t>
            </a:r>
          </a:p>
          <a:p>
            <a:pPr algn="ctr" eaLnBrk="0" hangingPunct="0"/>
            <a:r>
              <a:rPr lang="fr-FR" sz="2400" b="1" dirty="0" smtClean="0">
                <a:solidFill>
                  <a:srgbClr val="C00000"/>
                </a:solidFill>
              </a:rPr>
              <a:t>Couche physique: Infrastructures  Télécoms</a:t>
            </a:r>
            <a:endParaRPr lang="fr-FR" sz="2400" b="1" dirty="0">
              <a:solidFill>
                <a:srgbClr val="C00000"/>
              </a:solidFill>
            </a:endParaRPr>
          </a:p>
        </p:txBody>
      </p:sp>
      <p:sp>
        <p:nvSpPr>
          <p:cNvPr id="7" name="Rectangle 6"/>
          <p:cNvSpPr/>
          <p:nvPr/>
        </p:nvSpPr>
        <p:spPr>
          <a:xfrm>
            <a:off x="251520" y="4149080"/>
            <a:ext cx="3960440" cy="2677656"/>
          </a:xfrm>
          <a:prstGeom prst="rect">
            <a:avLst/>
          </a:prstGeom>
        </p:spPr>
        <p:txBody>
          <a:bodyPr wrap="square">
            <a:spAutoFit/>
          </a:bodyPr>
          <a:lstStyle/>
          <a:p>
            <a:r>
              <a:rPr lang="fr-FR" sz="2800" b="1" dirty="0" smtClean="0"/>
              <a:t>Trois grands facteurs d’ordre technique et économique ont contribué à la mutation de nos cadres de référence</a:t>
            </a:r>
            <a:r>
              <a:rPr lang="fr-FR" sz="2800" dirty="0" smtClean="0"/>
              <a:t>.</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4149"/>
                                        </p:tgtEl>
                                        <p:attrNameLst>
                                          <p:attrName>style.visibility</p:attrName>
                                        </p:attrNameLst>
                                      </p:cBhvr>
                                      <p:to>
                                        <p:strVal val="visible"/>
                                      </p:to>
                                    </p:set>
                                    <p:animEffect transition="in" filter="checkerboard(across)">
                                      <p:cBhvr>
                                        <p:cTn id="7" dur="500"/>
                                        <p:tgtEl>
                                          <p:spTgt spid="13414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4148"/>
                                        </p:tgtEl>
                                        <p:attrNameLst>
                                          <p:attrName>style.visibility</p:attrName>
                                        </p:attrNameLst>
                                      </p:cBhvr>
                                      <p:to>
                                        <p:strVal val="visible"/>
                                      </p:to>
                                    </p:set>
                                    <p:animEffect transition="in" filter="checkerboard(across)">
                                      <p:cBhvr>
                                        <p:cTn id="12" dur="500"/>
                                        <p:tgtEl>
                                          <p:spTgt spid="134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8" grpId="0" animBg="1"/>
      <p:bldP spid="13414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DC Ettighoffer 2013</a:t>
            </a:r>
            <a:endParaRPr lang="fr-FR"/>
          </a:p>
        </p:txBody>
      </p:sp>
      <p:sp>
        <p:nvSpPr>
          <p:cNvPr id="3" name="Espace réservé du numéro de diapositive 2"/>
          <p:cNvSpPr>
            <a:spLocks noGrp="1"/>
          </p:cNvSpPr>
          <p:nvPr>
            <p:ph type="sldNum" sz="quarter" idx="12"/>
          </p:nvPr>
        </p:nvSpPr>
        <p:spPr/>
        <p:txBody>
          <a:bodyPr/>
          <a:lstStyle/>
          <a:p>
            <a:fld id="{16B5837C-D8A6-4AD3-ACFE-6CCF5D688EE8}" type="slidenum">
              <a:rPr lang="fr-FR" smtClean="0"/>
              <a:pPr/>
              <a:t>9</a:t>
            </a:fld>
            <a:endParaRPr lang="fr-FR"/>
          </a:p>
        </p:txBody>
      </p:sp>
      <p:pic>
        <p:nvPicPr>
          <p:cNvPr id="2048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640960" cy="1210146"/>
          </a:xfrm>
        </p:spPr>
        <p:txBody>
          <a:bodyPr>
            <a:noAutofit/>
          </a:bodyPr>
          <a:lstStyle/>
          <a:p>
            <a:r>
              <a:rPr lang="fr-FR" sz="2800" b="1" dirty="0" smtClean="0">
                <a:solidFill>
                  <a:schemeClr val="accent2">
                    <a:lumMod val="75000"/>
                  </a:schemeClr>
                </a:solidFill>
                <a:latin typeface="Cambria" pitchFamily="18" charset="0"/>
              </a:rPr>
              <a:t>Face aux empires numériques, un leadership européen</a:t>
            </a:r>
            <a:endParaRPr lang="fr-FR" sz="2800" b="1" dirty="0">
              <a:solidFill>
                <a:schemeClr val="accent2">
                  <a:lumMod val="75000"/>
                </a:schemeClr>
              </a:solidFill>
              <a:latin typeface="Cambria" pitchFamily="18" charset="0"/>
            </a:endParaRPr>
          </a:p>
        </p:txBody>
      </p:sp>
      <p:sp>
        <p:nvSpPr>
          <p:cNvPr id="3" name="Espace réservé du contenu 2"/>
          <p:cNvSpPr>
            <a:spLocks noGrp="1"/>
          </p:cNvSpPr>
          <p:nvPr>
            <p:ph idx="1"/>
          </p:nvPr>
        </p:nvSpPr>
        <p:spPr>
          <a:xfrm>
            <a:off x="395536" y="1556792"/>
            <a:ext cx="8424936" cy="4813995"/>
          </a:xfrm>
        </p:spPr>
        <p:txBody>
          <a:bodyPr>
            <a:normAutofit fontScale="92500" lnSpcReduction="10000"/>
          </a:bodyPr>
          <a:lstStyle/>
          <a:p>
            <a:r>
              <a:rPr lang="fr-FR" sz="2400" dirty="0" smtClean="0">
                <a:effectLst>
                  <a:outerShdw blurRad="38100" dist="38100" dir="2700000" algn="tl">
                    <a:srgbClr val="000000">
                      <a:alpha val="43137"/>
                    </a:srgbClr>
                  </a:outerShdw>
                </a:effectLst>
              </a:rPr>
              <a:t>La puissance croissante des empires numériques n’a rien de virtuelle. Il convient de se protéger, de contrer l’influence de ces acteurs sur la sécurité des informations et des citoyens.</a:t>
            </a:r>
          </a:p>
          <a:p>
            <a:r>
              <a:rPr lang="fr-FR" sz="2400" dirty="0" smtClean="0">
                <a:effectLst>
                  <a:outerShdw blurRad="38100" dist="38100" dir="2700000" algn="tl">
                    <a:srgbClr val="000000">
                      <a:alpha val="43137"/>
                    </a:srgbClr>
                  </a:outerShdw>
                </a:effectLst>
              </a:rPr>
              <a:t>La cyber espionnage est le fait de « Small </a:t>
            </a:r>
            <a:r>
              <a:rPr lang="fr-FR" sz="2400" dirty="0" err="1" smtClean="0">
                <a:effectLst>
                  <a:outerShdw blurRad="38100" dist="38100" dir="2700000" algn="tl">
                    <a:srgbClr val="000000">
                      <a:alpha val="43137"/>
                    </a:srgbClr>
                  </a:outerShdw>
                </a:effectLst>
              </a:rPr>
              <a:t>Brothers</a:t>
            </a:r>
            <a:r>
              <a:rPr lang="fr-FR" sz="2400" dirty="0" smtClean="0">
                <a:effectLst>
                  <a:outerShdw blurRad="38100" dist="38100" dir="2700000" algn="tl">
                    <a:srgbClr val="000000">
                      <a:alpha val="43137"/>
                    </a:srgbClr>
                  </a:outerShdw>
                </a:effectLst>
              </a:rPr>
              <a:t> » qui ont des capacités de nuisance considérables .</a:t>
            </a:r>
          </a:p>
          <a:p>
            <a:r>
              <a:rPr lang="fr-FR" sz="2400" dirty="0" smtClean="0">
                <a:effectLst>
                  <a:outerShdw blurRad="38100" dist="38100" dir="2700000" algn="tl">
                    <a:srgbClr val="000000">
                      <a:alpha val="43137"/>
                    </a:srgbClr>
                  </a:outerShdw>
                </a:effectLst>
              </a:rPr>
              <a:t>Les réseaux de télécoms doivent cesser d’avoir une vision nationaliste de leur stratégie. A défaut, ils seront avalés par des acteurs extérieurs.</a:t>
            </a:r>
          </a:p>
          <a:p>
            <a:r>
              <a:rPr lang="fr-FR" sz="2400" dirty="0" smtClean="0">
                <a:effectLst>
                  <a:outerShdw blurRad="38100" dist="38100" dir="2700000" algn="tl">
                    <a:srgbClr val="000000">
                      <a:alpha val="43137"/>
                    </a:srgbClr>
                  </a:outerShdw>
                </a:effectLst>
              </a:rPr>
              <a:t>Si la sureté des logiciels peut être parfois mise en doute, la vulgate techno ne doit pas sous estimer la manipulation des foules numériques.  </a:t>
            </a:r>
          </a:p>
          <a:p>
            <a:r>
              <a:rPr lang="fr-FR" sz="2400" b="1" dirty="0" smtClean="0">
                <a:solidFill>
                  <a:srgbClr val="FFFF00"/>
                </a:solidFill>
              </a:rPr>
              <a:t>Enjeu de souveraineté, enjeu de civilisation: l’Europe, pour se faire respecter, doit se doter d’une gouvernance du numérique, de l’économie immatérielle et des infrastructures télécoms.</a:t>
            </a:r>
            <a:endParaRPr lang="fr-FR" sz="2400" b="1" dirty="0">
              <a:solidFill>
                <a:srgbClr val="FFFF00"/>
              </a:solidFill>
            </a:endParaRPr>
          </a:p>
        </p:txBody>
      </p:sp>
      <p:sp>
        <p:nvSpPr>
          <p:cNvPr id="4" name="Espace réservé du pied de page 3"/>
          <p:cNvSpPr>
            <a:spLocks noGrp="1"/>
          </p:cNvSpPr>
          <p:nvPr>
            <p:ph type="ftr" sz="quarter" idx="11"/>
          </p:nvPr>
        </p:nvSpPr>
        <p:spPr/>
        <p:txBody>
          <a:bodyPr/>
          <a:lstStyle/>
          <a:p>
            <a:r>
              <a:rPr lang="fr-FR" smtClean="0"/>
              <a:t>DC Ettighoffer 2013</a:t>
            </a:r>
            <a:endParaRPr lang="fr-FR"/>
          </a:p>
        </p:txBody>
      </p:sp>
      <p:sp>
        <p:nvSpPr>
          <p:cNvPr id="5" name="Espace réservé du numéro de diapositive 4"/>
          <p:cNvSpPr>
            <a:spLocks noGrp="1"/>
          </p:cNvSpPr>
          <p:nvPr>
            <p:ph type="sldNum" sz="quarter" idx="12"/>
          </p:nvPr>
        </p:nvSpPr>
        <p:spPr/>
        <p:txBody>
          <a:bodyPr/>
          <a:lstStyle/>
          <a:p>
            <a:fld id="{16B5837C-D8A6-4AD3-ACFE-6CCF5D688EE8}" type="slidenum">
              <a:rPr lang="fr-FR" smtClean="0"/>
              <a:pPr/>
              <a:t>10</a:t>
            </a:fld>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diamond(in)">
                                      <p:cBhvr>
                                        <p:cTn id="1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74638"/>
            <a:ext cx="8496944" cy="1143000"/>
          </a:xfrm>
        </p:spPr>
        <p:txBody>
          <a:bodyPr>
            <a:normAutofit/>
          </a:bodyPr>
          <a:lstStyle/>
          <a:p>
            <a:r>
              <a:rPr lang="fr-FR" sz="2800" b="1" dirty="0" smtClean="0">
                <a:solidFill>
                  <a:schemeClr val="accent2">
                    <a:lumMod val="75000"/>
                  </a:schemeClr>
                </a:solidFill>
                <a:latin typeface="Cambria" pitchFamily="18" charset="0"/>
              </a:rPr>
              <a:t> Les industries culturelles, arme du « Soft Power »</a:t>
            </a:r>
            <a:endParaRPr lang="fr-FR" sz="2800" b="1" dirty="0">
              <a:solidFill>
                <a:schemeClr val="accent2">
                  <a:lumMod val="75000"/>
                </a:schemeClr>
              </a:solidFill>
              <a:latin typeface="Cambria" pitchFamily="18" charset="0"/>
            </a:endParaRPr>
          </a:p>
        </p:txBody>
      </p:sp>
      <p:sp>
        <p:nvSpPr>
          <p:cNvPr id="3" name="Espace réservé du contenu 2"/>
          <p:cNvSpPr>
            <a:spLocks noGrp="1"/>
          </p:cNvSpPr>
          <p:nvPr>
            <p:ph idx="1"/>
          </p:nvPr>
        </p:nvSpPr>
        <p:spPr>
          <a:xfrm>
            <a:off x="179512" y="1556792"/>
            <a:ext cx="5616624" cy="4896544"/>
          </a:xfrm>
        </p:spPr>
        <p:txBody>
          <a:bodyPr>
            <a:normAutofit fontScale="92500" lnSpcReduction="10000"/>
          </a:bodyPr>
          <a:lstStyle/>
          <a:p>
            <a:r>
              <a:rPr lang="fr-FR" sz="2400" dirty="0" smtClean="0">
                <a:effectLst>
                  <a:outerShdw blurRad="38100" dist="38100" dir="2700000" algn="tl">
                    <a:srgbClr val="000000">
                      <a:alpha val="43137"/>
                    </a:srgbClr>
                  </a:outerShdw>
                </a:effectLst>
              </a:rPr>
              <a:t>L’ingénierie sociale pour manipuler les foules. La </a:t>
            </a:r>
            <a:r>
              <a:rPr lang="fr-FR" sz="2400" dirty="0" err="1" smtClean="0">
                <a:effectLst>
                  <a:outerShdw blurRad="38100" dist="38100" dir="2700000" algn="tl">
                    <a:srgbClr val="000000">
                      <a:alpha val="43137"/>
                    </a:srgbClr>
                  </a:outerShdw>
                </a:effectLst>
              </a:rPr>
              <a:t>Darpa</a:t>
            </a:r>
            <a:r>
              <a:rPr lang="fr-FR" sz="2400" dirty="0" smtClean="0">
                <a:effectLst>
                  <a:outerShdw blurRad="38100" dist="38100" dir="2700000" algn="tl">
                    <a:srgbClr val="000000">
                      <a:alpha val="43137"/>
                    </a:srgbClr>
                  </a:outerShdw>
                </a:effectLst>
              </a:rPr>
              <a:t> veut raconter des histoires. Objectif: influencer les comportements individuels et collectifs .</a:t>
            </a:r>
          </a:p>
          <a:p>
            <a:r>
              <a:rPr lang="fr-FR" sz="2400" dirty="0" smtClean="0">
                <a:effectLst>
                  <a:outerShdw blurRad="38100" dist="38100" dir="2700000" algn="tl">
                    <a:srgbClr val="000000">
                      <a:alpha val="43137"/>
                    </a:srgbClr>
                  </a:outerShdw>
                </a:effectLst>
              </a:rPr>
              <a:t>Les Etats comme les entreprises utilisent les nouveaux supports d’influence pour asseoir leur réputation</a:t>
            </a:r>
          </a:p>
          <a:p>
            <a:r>
              <a:rPr lang="fr-FR" sz="2400" dirty="0" smtClean="0">
                <a:effectLst>
                  <a:outerShdw blurRad="38100" dist="38100" dir="2700000" algn="tl">
                    <a:srgbClr val="000000">
                      <a:alpha val="43137"/>
                    </a:srgbClr>
                  </a:outerShdw>
                </a:effectLst>
              </a:rPr>
              <a:t>Les applications de la </a:t>
            </a:r>
            <a:r>
              <a:rPr lang="fr-FR" sz="2400" dirty="0" err="1" smtClean="0">
                <a:effectLst>
                  <a:outerShdw blurRad="38100" dist="38100" dir="2700000" algn="tl">
                    <a:srgbClr val="000000">
                      <a:alpha val="43137"/>
                    </a:srgbClr>
                  </a:outerShdw>
                </a:effectLst>
              </a:rPr>
              <a:t>Webtv</a:t>
            </a:r>
            <a:r>
              <a:rPr lang="fr-FR" sz="2400" dirty="0" smtClean="0">
                <a:effectLst>
                  <a:outerShdw blurRad="38100" dist="38100" dir="2700000" algn="tl">
                    <a:srgbClr val="000000">
                      <a:alpha val="43137"/>
                    </a:srgbClr>
                  </a:outerShdw>
                </a:effectLst>
              </a:rPr>
              <a:t> , des réseaux sociaux et l’utilisation du « </a:t>
            </a:r>
            <a:r>
              <a:rPr lang="fr-FR" sz="2400" dirty="0" err="1" smtClean="0">
                <a:effectLst>
                  <a:outerShdw blurRad="38100" dist="38100" dir="2700000" algn="tl">
                    <a:srgbClr val="000000">
                      <a:alpha val="43137"/>
                    </a:srgbClr>
                  </a:outerShdw>
                </a:effectLst>
              </a:rPr>
              <a:t>storytelling</a:t>
            </a:r>
            <a:r>
              <a:rPr lang="fr-FR" sz="2400" dirty="0" smtClean="0">
                <a:effectLst>
                  <a:outerShdw blurRad="38100" dist="38100" dir="2700000" algn="tl">
                    <a:srgbClr val="000000">
                      <a:alpha val="43137"/>
                    </a:srgbClr>
                  </a:outerShdw>
                </a:effectLst>
              </a:rPr>
              <a:t> » pour passer des messages de l’entreprise ou de ses produits </a:t>
            </a:r>
          </a:p>
          <a:p>
            <a:r>
              <a:rPr lang="fr-FR" sz="2400" b="1" dirty="0" smtClean="0">
                <a:solidFill>
                  <a:srgbClr val="FFFF00"/>
                </a:solidFill>
                <a:effectLst>
                  <a:outerShdw blurRad="38100" dist="38100" dir="2700000" algn="tl">
                    <a:srgbClr val="000000">
                      <a:alpha val="43137"/>
                    </a:srgbClr>
                  </a:outerShdw>
                </a:effectLst>
              </a:rPr>
              <a:t>Les réseaux de la Francophonie sont-ils suffisamment mobilisés pour devenir un atout d’influence de la présence française à l’international?</a:t>
            </a:r>
          </a:p>
        </p:txBody>
      </p:sp>
      <p:sp>
        <p:nvSpPr>
          <p:cNvPr id="4" name="Espace réservé du pied de page 3"/>
          <p:cNvSpPr>
            <a:spLocks noGrp="1"/>
          </p:cNvSpPr>
          <p:nvPr>
            <p:ph type="ftr" sz="quarter" idx="11"/>
          </p:nvPr>
        </p:nvSpPr>
        <p:spPr/>
        <p:txBody>
          <a:bodyPr/>
          <a:lstStyle/>
          <a:p>
            <a:r>
              <a:rPr lang="fr-FR" smtClean="0"/>
              <a:t>DC Ettighoffer 2013</a:t>
            </a:r>
            <a:endParaRPr lang="fr-FR"/>
          </a:p>
        </p:txBody>
      </p:sp>
      <p:sp>
        <p:nvSpPr>
          <p:cNvPr id="5" name="Espace réservé du numéro de diapositive 4"/>
          <p:cNvSpPr>
            <a:spLocks noGrp="1"/>
          </p:cNvSpPr>
          <p:nvPr>
            <p:ph type="sldNum" sz="quarter" idx="12"/>
          </p:nvPr>
        </p:nvSpPr>
        <p:spPr/>
        <p:txBody>
          <a:bodyPr/>
          <a:lstStyle/>
          <a:p>
            <a:fld id="{16B5837C-D8A6-4AD3-ACFE-6CCF5D688EE8}" type="slidenum">
              <a:rPr lang="fr-FR" smtClean="0"/>
              <a:pPr/>
              <a:t>11</a:t>
            </a:fld>
            <a:endParaRPr lang="fr-FR"/>
          </a:p>
        </p:txBody>
      </p:sp>
      <p:pic>
        <p:nvPicPr>
          <p:cNvPr id="7" name="Picture 2"/>
          <p:cNvPicPr>
            <a:picLocks noChangeAspect="1" noChangeArrowheads="1"/>
          </p:cNvPicPr>
          <p:nvPr/>
        </p:nvPicPr>
        <p:blipFill>
          <a:blip r:embed="rId3" cstate="print"/>
          <a:srcRect/>
          <a:stretch>
            <a:fillRect/>
          </a:stretch>
        </p:blipFill>
        <p:spPr bwMode="auto">
          <a:xfrm>
            <a:off x="5868144" y="3041540"/>
            <a:ext cx="3275856" cy="3490514"/>
          </a:xfrm>
          <a:prstGeom prst="rect">
            <a:avLst/>
          </a:prstGeom>
          <a:noFill/>
          <a:ln w="9525">
            <a:noFill/>
            <a:miter lim="800000"/>
            <a:headEnd/>
            <a:tailEnd/>
          </a:ln>
          <a:effectLst/>
        </p:spPr>
      </p:pic>
      <p:sp>
        <p:nvSpPr>
          <p:cNvPr id="8" name="ZoneTexte 7"/>
          <p:cNvSpPr txBox="1"/>
          <p:nvPr/>
        </p:nvSpPr>
        <p:spPr>
          <a:xfrm>
            <a:off x="5652120" y="1196753"/>
            <a:ext cx="3240360" cy="1815882"/>
          </a:xfrm>
          <a:prstGeom prst="rect">
            <a:avLst/>
          </a:prstGeom>
          <a:noFill/>
        </p:spPr>
        <p:txBody>
          <a:bodyPr wrap="square" rtlCol="0">
            <a:spAutoFit/>
          </a:bodyPr>
          <a:lstStyle/>
          <a:p>
            <a:pPr algn="ctr"/>
            <a:r>
              <a:rPr lang="fr-FR" sz="2800" b="1" dirty="0" smtClean="0">
                <a:effectLst>
                  <a:outerShdw blurRad="38100" dist="38100" dir="2700000" algn="tl">
                    <a:srgbClr val="000000">
                      <a:alpha val="43137"/>
                    </a:srgbClr>
                  </a:outerShdw>
                </a:effectLst>
              </a:rPr>
              <a:t>Le soft power utilise la puissance des industries culturelles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ox(in)">
                                      <p:cBhvr>
                                        <p:cTn id="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DC Ettighoffer 2013</a:t>
            </a:r>
            <a:endParaRPr lang="fr-FR"/>
          </a:p>
        </p:txBody>
      </p:sp>
      <p:sp>
        <p:nvSpPr>
          <p:cNvPr id="3" name="Espace réservé du numéro de diapositive 2"/>
          <p:cNvSpPr>
            <a:spLocks noGrp="1"/>
          </p:cNvSpPr>
          <p:nvPr>
            <p:ph type="sldNum" sz="quarter" idx="12"/>
          </p:nvPr>
        </p:nvSpPr>
        <p:spPr/>
        <p:txBody>
          <a:bodyPr/>
          <a:lstStyle/>
          <a:p>
            <a:fld id="{16B5837C-D8A6-4AD3-ACFE-6CCF5D688EE8}" type="slidenum">
              <a:rPr lang="fr-FR" smtClean="0"/>
              <a:pPr/>
              <a:t>12</a:t>
            </a:fld>
            <a:endParaRPr lang="fr-FR"/>
          </a:p>
        </p:txBody>
      </p:sp>
      <p:pic>
        <p:nvPicPr>
          <p:cNvPr id="62466" name="Picture 2" descr="C:\Users\Utilisateur\Pictures\images pour conf&amp; blogs\jetevoistumevois.jpg"/>
          <p:cNvPicPr>
            <a:picLocks noChangeAspect="1" noChangeArrowheads="1"/>
          </p:cNvPicPr>
          <p:nvPr/>
        </p:nvPicPr>
        <p:blipFill>
          <a:blip r:embed="rId3" cstate="print"/>
          <a:srcRect/>
          <a:stretch>
            <a:fillRect/>
          </a:stretch>
        </p:blipFill>
        <p:spPr bwMode="auto">
          <a:xfrm>
            <a:off x="3851920" y="3645024"/>
            <a:ext cx="4412697" cy="2937420"/>
          </a:xfrm>
          <a:prstGeom prst="rect">
            <a:avLst/>
          </a:prstGeom>
          <a:noFill/>
        </p:spPr>
      </p:pic>
      <p:pic>
        <p:nvPicPr>
          <p:cNvPr id="5" name="Picture 2" descr="C:\Users\Utilisateur\Pictures\images pour conf&amp; blogs\gd_447b22c168764.jpg"/>
          <p:cNvPicPr>
            <a:picLocks noChangeAspect="1" noChangeArrowheads="1"/>
          </p:cNvPicPr>
          <p:nvPr/>
        </p:nvPicPr>
        <p:blipFill>
          <a:blip r:embed="rId4" cstate="print"/>
          <a:srcRect/>
          <a:stretch>
            <a:fillRect/>
          </a:stretch>
        </p:blipFill>
        <p:spPr bwMode="auto">
          <a:xfrm>
            <a:off x="827584" y="620688"/>
            <a:ext cx="1571625" cy="2276475"/>
          </a:xfrm>
          <a:prstGeom prst="rect">
            <a:avLst/>
          </a:prstGeom>
          <a:noFill/>
        </p:spPr>
      </p:pic>
      <p:sp>
        <p:nvSpPr>
          <p:cNvPr id="7" name="ZoneTexte 6"/>
          <p:cNvSpPr txBox="1"/>
          <p:nvPr/>
        </p:nvSpPr>
        <p:spPr>
          <a:xfrm>
            <a:off x="2699792" y="548680"/>
            <a:ext cx="5544616" cy="3108543"/>
          </a:xfrm>
          <a:prstGeom prst="rect">
            <a:avLst/>
          </a:prstGeom>
          <a:noFill/>
        </p:spPr>
        <p:txBody>
          <a:bodyPr wrap="square" rtlCol="0">
            <a:spAutoFit/>
          </a:bodyPr>
          <a:lstStyle/>
          <a:p>
            <a:pPr algn="ctr"/>
            <a:r>
              <a:rPr lang="fr-FR" sz="2800" b="1" dirty="0" smtClean="0">
                <a:solidFill>
                  <a:srgbClr val="C00000"/>
                </a:solidFill>
              </a:rPr>
              <a:t>Le problème de la manipulation croissante des opinions, mal éduquées et mal préparées à faire des interprétations prudentes des informations reçues, est tout aussi grave que celui de la protection des données personnelles</a:t>
            </a:r>
            <a:endParaRPr lang="fr-FR" sz="28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2466"/>
                                        </p:tgtEl>
                                        <p:attrNameLst>
                                          <p:attrName>style.visibility</p:attrName>
                                        </p:attrNameLst>
                                      </p:cBhvr>
                                      <p:to>
                                        <p:strVal val="visible"/>
                                      </p:to>
                                    </p:set>
                                    <p:anim calcmode="lin" valueType="num">
                                      <p:cBhvr additive="base">
                                        <p:cTn id="7" dur="5000" fill="hold"/>
                                        <p:tgtEl>
                                          <p:spTgt spid="62466"/>
                                        </p:tgtEl>
                                        <p:attrNameLst>
                                          <p:attrName>ppt_x</p:attrName>
                                        </p:attrNameLst>
                                      </p:cBhvr>
                                      <p:tavLst>
                                        <p:tav tm="0">
                                          <p:val>
                                            <p:strVal val="#ppt_x"/>
                                          </p:val>
                                        </p:tav>
                                        <p:tav tm="100000">
                                          <p:val>
                                            <p:strVal val="#ppt_x"/>
                                          </p:val>
                                        </p:tav>
                                      </p:tavLst>
                                    </p:anim>
                                    <p:anim calcmode="lin" valueType="num">
                                      <p:cBhvr additive="base">
                                        <p:cTn id="8" dur="5000" fill="hold"/>
                                        <p:tgtEl>
                                          <p:spTgt spid="624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Autofit/>
          </a:bodyPr>
          <a:lstStyle/>
          <a:p>
            <a:r>
              <a:rPr lang="fr-FR" sz="3200" b="1" dirty="0" smtClean="0">
                <a:solidFill>
                  <a:schemeClr val="accent2">
                    <a:lumMod val="50000"/>
                  </a:schemeClr>
                </a:solidFill>
                <a:latin typeface="Cambria" pitchFamily="18" charset="0"/>
              </a:rPr>
              <a:t>Devenir un leader dans les Industries de la Connaissance</a:t>
            </a:r>
            <a:endParaRPr lang="fr-FR" sz="3200" dirty="0">
              <a:solidFill>
                <a:schemeClr val="accent2">
                  <a:lumMod val="50000"/>
                </a:schemeClr>
              </a:solidFill>
            </a:endParaRPr>
          </a:p>
        </p:txBody>
      </p:sp>
      <p:pic>
        <p:nvPicPr>
          <p:cNvPr id="2050" name="Picture 2"/>
          <p:cNvPicPr>
            <a:picLocks noGrp="1" noChangeAspect="1" noChangeArrowheads="1"/>
          </p:cNvPicPr>
          <p:nvPr>
            <p:ph idx="1"/>
          </p:nvPr>
        </p:nvPicPr>
        <p:blipFill>
          <a:blip r:embed="rId3" cstate="print"/>
          <a:srcRect/>
          <a:stretch>
            <a:fillRect/>
          </a:stretch>
        </p:blipFill>
        <p:spPr bwMode="auto">
          <a:xfrm>
            <a:off x="179512" y="3645024"/>
            <a:ext cx="3602755" cy="2304256"/>
          </a:xfrm>
          <a:prstGeom prst="rect">
            <a:avLst/>
          </a:prstGeom>
          <a:noFill/>
          <a:ln w="9525">
            <a:noFill/>
            <a:miter lim="800000"/>
            <a:headEnd/>
            <a:tailEnd/>
          </a:ln>
        </p:spPr>
      </p:pic>
      <p:sp>
        <p:nvSpPr>
          <p:cNvPr id="2" name="Espace réservé du pied de page 1"/>
          <p:cNvSpPr>
            <a:spLocks noGrp="1"/>
          </p:cNvSpPr>
          <p:nvPr>
            <p:ph type="ftr" sz="quarter" idx="11"/>
          </p:nvPr>
        </p:nvSpPr>
        <p:spPr/>
        <p:txBody>
          <a:bodyPr/>
          <a:lstStyle/>
          <a:p>
            <a:r>
              <a:rPr lang="fr-FR" smtClean="0"/>
              <a:t>DC Ettighoffer 2013</a:t>
            </a:r>
            <a:endParaRPr lang="fr-FR"/>
          </a:p>
        </p:txBody>
      </p:sp>
      <p:sp>
        <p:nvSpPr>
          <p:cNvPr id="3" name="Espace réservé du numéro de diapositive 2"/>
          <p:cNvSpPr>
            <a:spLocks noGrp="1"/>
          </p:cNvSpPr>
          <p:nvPr>
            <p:ph type="sldNum" sz="quarter" idx="12"/>
          </p:nvPr>
        </p:nvSpPr>
        <p:spPr/>
        <p:txBody>
          <a:bodyPr/>
          <a:lstStyle/>
          <a:p>
            <a:fld id="{16B5837C-D8A6-4AD3-ACFE-6CCF5D688EE8}" type="slidenum">
              <a:rPr lang="fr-FR" smtClean="0"/>
              <a:pPr/>
              <a:t>13</a:t>
            </a:fld>
            <a:endParaRPr lang="fr-FR"/>
          </a:p>
        </p:txBody>
      </p:sp>
      <p:sp>
        <p:nvSpPr>
          <p:cNvPr id="7" name="Rectangle 6"/>
          <p:cNvSpPr/>
          <p:nvPr/>
        </p:nvSpPr>
        <p:spPr>
          <a:xfrm>
            <a:off x="3851920" y="1556792"/>
            <a:ext cx="5292080" cy="4893647"/>
          </a:xfrm>
          <a:prstGeom prst="rect">
            <a:avLst/>
          </a:prstGeom>
        </p:spPr>
        <p:txBody>
          <a:bodyPr wrap="square">
            <a:spAutoFit/>
          </a:bodyPr>
          <a:lstStyle/>
          <a:p>
            <a:r>
              <a:rPr lang="fr-FR" sz="2400" dirty="0" smtClean="0">
                <a:effectLst>
                  <a:outerShdw blurRad="38100" dist="38100" dir="2700000" algn="tl">
                    <a:srgbClr val="000000">
                      <a:alpha val="43137"/>
                    </a:srgbClr>
                  </a:outerShdw>
                </a:effectLst>
              </a:rPr>
              <a:t>Le Numérique favorise l’entrée de la Formation dans l’espace marchand, il facilite aussi l’accès à la formation à des millions d’étudiants et d’enseignants.</a:t>
            </a:r>
          </a:p>
          <a:p>
            <a:r>
              <a:rPr lang="fr-FR" sz="2400" dirty="0" smtClean="0">
                <a:effectLst>
                  <a:outerShdw blurRad="38100" dist="38100" dir="2700000" algn="tl">
                    <a:srgbClr val="000000">
                      <a:alpha val="43137"/>
                    </a:srgbClr>
                  </a:outerShdw>
                </a:effectLst>
              </a:rPr>
              <a:t>La France a du retard en matière de vente et de distribution de biens culturels.</a:t>
            </a:r>
          </a:p>
          <a:p>
            <a:r>
              <a:rPr lang="fr-FR" sz="2400" dirty="0" smtClean="0">
                <a:effectLst>
                  <a:outerShdw blurRad="38100" dist="38100" dir="2700000" algn="tl">
                    <a:srgbClr val="000000">
                      <a:alpha val="43137"/>
                    </a:srgbClr>
                  </a:outerShdw>
                </a:effectLst>
              </a:rPr>
              <a:t>Inventer une fiscalité attractive pour les investissements dans la formation des résidents français</a:t>
            </a:r>
          </a:p>
          <a:p>
            <a:r>
              <a:rPr lang="fr-FR" sz="2400" b="1" dirty="0" smtClean="0">
                <a:solidFill>
                  <a:srgbClr val="FFFF00"/>
                </a:solidFill>
                <a:effectLst>
                  <a:outerShdw blurRad="38100" dist="38100" dir="2700000" algn="tl">
                    <a:srgbClr val="000000">
                      <a:alpha val="43137"/>
                    </a:srgbClr>
                  </a:outerShdw>
                </a:effectLst>
              </a:rPr>
              <a:t>Multiplier les Campus Virtuels et soutenir l’offre de contenus culturels, numériques</a:t>
            </a:r>
          </a:p>
        </p:txBody>
      </p:sp>
      <p:sp>
        <p:nvSpPr>
          <p:cNvPr id="8" name="ZoneTexte 7"/>
          <p:cNvSpPr txBox="1"/>
          <p:nvPr/>
        </p:nvSpPr>
        <p:spPr>
          <a:xfrm>
            <a:off x="0" y="1556792"/>
            <a:ext cx="3779912" cy="1938992"/>
          </a:xfrm>
          <a:prstGeom prst="rect">
            <a:avLst/>
          </a:prstGeom>
          <a:noFill/>
        </p:spPr>
        <p:txBody>
          <a:bodyPr wrap="square" rtlCol="0">
            <a:spAutoFit/>
          </a:bodyPr>
          <a:lstStyle/>
          <a:p>
            <a:pPr algn="ctr"/>
            <a:r>
              <a:rPr lang="fr-FR" sz="2400" b="1" dirty="0" smtClean="0">
                <a:solidFill>
                  <a:srgbClr val="FFFF00"/>
                </a:solidFill>
                <a:effectLst>
                  <a:outerShdw blurRad="38100" dist="38100" dir="2700000" algn="tl">
                    <a:srgbClr val="000000">
                      <a:alpha val="43137"/>
                    </a:srgbClr>
                  </a:outerShdw>
                </a:effectLst>
              </a:rPr>
              <a:t>Parmi les leviers du </a:t>
            </a:r>
            <a:r>
              <a:rPr lang="fr-FR" sz="2400" b="1" i="1" dirty="0" smtClean="0">
                <a:solidFill>
                  <a:srgbClr val="FFFF00"/>
                </a:solidFill>
                <a:effectLst>
                  <a:outerShdw blurRad="38100" dist="38100" dir="2700000" algn="tl">
                    <a:srgbClr val="000000">
                      <a:alpha val="43137"/>
                    </a:srgbClr>
                  </a:outerShdw>
                </a:effectLst>
              </a:rPr>
              <a:t>soft power,</a:t>
            </a:r>
            <a:r>
              <a:rPr lang="fr-FR" sz="2400" b="1" dirty="0" smtClean="0">
                <a:solidFill>
                  <a:srgbClr val="FFFF00"/>
                </a:solidFill>
                <a:effectLst>
                  <a:outerShdw blurRad="38100" dist="38100" dir="2700000" algn="tl">
                    <a:srgbClr val="000000">
                      <a:alpha val="43137"/>
                    </a:srgbClr>
                  </a:outerShdw>
                </a:effectLst>
              </a:rPr>
              <a:t> la formation permet l’entrisme de nos entreprises dans certains pays.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heckerboard(across)">
                                      <p:cBhvr>
                                        <p:cTn id="7"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200" b="1" dirty="0" smtClean="0">
                <a:solidFill>
                  <a:schemeClr val="accent2">
                    <a:lumMod val="50000"/>
                  </a:schemeClr>
                </a:solidFill>
                <a:latin typeface="Cambria" pitchFamily="18" charset="0"/>
              </a:rPr>
              <a:t>L’adaptation de la fiscalité des biens numériques et des trafics </a:t>
            </a:r>
            <a:endParaRPr lang="fr-FR" sz="3200" b="1" dirty="0">
              <a:solidFill>
                <a:schemeClr val="accent2">
                  <a:lumMod val="50000"/>
                </a:schemeClr>
              </a:solidFill>
              <a:latin typeface="Cambria" pitchFamily="18" charset="0"/>
            </a:endParaRPr>
          </a:p>
        </p:txBody>
      </p:sp>
      <p:sp>
        <p:nvSpPr>
          <p:cNvPr id="3" name="Espace réservé du contenu 2"/>
          <p:cNvSpPr>
            <a:spLocks noGrp="1"/>
          </p:cNvSpPr>
          <p:nvPr>
            <p:ph idx="1"/>
          </p:nvPr>
        </p:nvSpPr>
        <p:spPr>
          <a:xfrm>
            <a:off x="611560" y="1772816"/>
            <a:ext cx="8064896" cy="1008112"/>
          </a:xfrm>
        </p:spPr>
        <p:txBody>
          <a:bodyPr>
            <a:noAutofit/>
          </a:bodyPr>
          <a:lstStyle/>
          <a:p>
            <a:r>
              <a:rPr lang="fr-FR" sz="2800" dirty="0" smtClean="0">
                <a:solidFill>
                  <a:srgbClr val="FFFF00"/>
                </a:solidFill>
                <a:effectLst>
                  <a:outerShdw blurRad="38100" dist="38100" dir="2700000" algn="tl">
                    <a:srgbClr val="000000">
                      <a:alpha val="43137"/>
                    </a:srgbClr>
                  </a:outerShdw>
                </a:effectLst>
                <a:latin typeface="Cambria" pitchFamily="18" charset="0"/>
              </a:rPr>
              <a:t>La </a:t>
            </a:r>
            <a:r>
              <a:rPr lang="fr-FR" sz="2800" dirty="0" err="1" smtClean="0">
                <a:solidFill>
                  <a:srgbClr val="FFFF00"/>
                </a:solidFill>
                <a:effectLst>
                  <a:outerShdw blurRad="38100" dist="38100" dir="2700000" algn="tl">
                    <a:srgbClr val="000000">
                      <a:alpha val="43137"/>
                    </a:srgbClr>
                  </a:outerShdw>
                </a:effectLst>
                <a:latin typeface="Cambria" pitchFamily="18" charset="0"/>
              </a:rPr>
              <a:t>Netaxe</a:t>
            </a:r>
            <a:r>
              <a:rPr lang="fr-FR" sz="2800" dirty="0" smtClean="0">
                <a:solidFill>
                  <a:srgbClr val="FFFF00"/>
                </a:solidFill>
                <a:effectLst>
                  <a:outerShdw blurRad="38100" dist="38100" dir="2700000" algn="tl">
                    <a:srgbClr val="000000">
                      <a:alpha val="43137"/>
                    </a:srgbClr>
                  </a:outerShdw>
                </a:effectLst>
                <a:latin typeface="Cambria" pitchFamily="18" charset="0"/>
              </a:rPr>
              <a:t> est toujours en attente d’une solution acceptable</a:t>
            </a:r>
            <a:endParaRPr lang="fr-FR" sz="2800" dirty="0">
              <a:solidFill>
                <a:srgbClr val="FFFF00"/>
              </a:solidFill>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fr-FR" smtClean="0"/>
              <a:t>DC Ettighoffer 2013</a:t>
            </a:r>
            <a:endParaRPr lang="fr-FR"/>
          </a:p>
        </p:txBody>
      </p:sp>
      <p:sp>
        <p:nvSpPr>
          <p:cNvPr id="5" name="Espace réservé du numéro de diapositive 4"/>
          <p:cNvSpPr>
            <a:spLocks noGrp="1"/>
          </p:cNvSpPr>
          <p:nvPr>
            <p:ph type="sldNum" sz="quarter" idx="12"/>
          </p:nvPr>
        </p:nvSpPr>
        <p:spPr/>
        <p:txBody>
          <a:bodyPr/>
          <a:lstStyle/>
          <a:p>
            <a:fld id="{16B5837C-D8A6-4AD3-ACFE-6CCF5D688EE8}" type="slidenum">
              <a:rPr lang="fr-FR" smtClean="0"/>
              <a:pPr/>
              <a:t>14</a:t>
            </a:fld>
            <a:endParaRPr lang="fr-FR"/>
          </a:p>
        </p:txBody>
      </p:sp>
      <p:pic>
        <p:nvPicPr>
          <p:cNvPr id="6" name="Picture 2"/>
          <p:cNvPicPr>
            <a:picLocks noChangeAspect="1" noChangeArrowheads="1"/>
          </p:cNvPicPr>
          <p:nvPr/>
        </p:nvPicPr>
        <p:blipFill>
          <a:blip r:embed="rId3" cstate="print"/>
          <a:srcRect/>
          <a:stretch>
            <a:fillRect/>
          </a:stretch>
        </p:blipFill>
        <p:spPr bwMode="auto">
          <a:xfrm>
            <a:off x="3995936" y="3068960"/>
            <a:ext cx="4762500" cy="3248025"/>
          </a:xfrm>
          <a:prstGeom prst="rect">
            <a:avLst/>
          </a:prstGeom>
          <a:noFill/>
          <a:ln w="9525">
            <a:noFill/>
            <a:miter lim="800000"/>
            <a:headEnd/>
            <a:tailEnd/>
          </a:ln>
          <a:effectLst/>
        </p:spPr>
      </p:pic>
      <p:sp>
        <p:nvSpPr>
          <p:cNvPr id="7" name="ZoneTexte 6"/>
          <p:cNvSpPr txBox="1"/>
          <p:nvPr/>
        </p:nvSpPr>
        <p:spPr>
          <a:xfrm>
            <a:off x="323528" y="3429000"/>
            <a:ext cx="3380132" cy="2246769"/>
          </a:xfrm>
          <a:prstGeom prst="rect">
            <a:avLst/>
          </a:prstGeom>
          <a:noFill/>
        </p:spPr>
        <p:txBody>
          <a:bodyPr wrap="square" rtlCol="0">
            <a:spAutoFit/>
          </a:bodyPr>
          <a:lstStyle/>
          <a:p>
            <a:pPr algn="ctr"/>
            <a:r>
              <a:rPr lang="fr-FR" sz="2800" b="1" dirty="0" smtClean="0">
                <a:effectLst>
                  <a:outerShdw blurRad="38100" dist="38100" dir="2700000" algn="tl">
                    <a:srgbClr val="000000">
                      <a:alpha val="43137"/>
                    </a:srgbClr>
                  </a:outerShdw>
                </a:effectLst>
              </a:rPr>
              <a:t>L’hypocrisie des acteurs économiques </a:t>
            </a:r>
          </a:p>
          <a:p>
            <a:pPr algn="ctr"/>
            <a:r>
              <a:rPr lang="fr-FR" sz="2800" b="1" dirty="0" smtClean="0">
                <a:effectLst>
                  <a:outerShdw blurRad="38100" dist="38100" dir="2700000" algn="tl">
                    <a:srgbClr val="000000">
                      <a:alpha val="43137"/>
                    </a:srgbClr>
                  </a:outerShdw>
                </a:effectLst>
              </a:rPr>
              <a:t>et politiques fait perdre des milliards d’euros à l’Etat</a:t>
            </a:r>
            <a:endParaRPr lang="fr-FR" sz="28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heckerboard(down)">
                                      <p:cBhvr>
                                        <p:cTn id="7" dur="1000"/>
                                        <p:tgtEl>
                                          <p:spTgt spid="7">
                                            <p:txEl>
                                              <p:pRg st="0" end="0"/>
                                            </p:txEl>
                                          </p:spTgt>
                                        </p:tgtEl>
                                      </p:cBhvr>
                                    </p:animEffect>
                                  </p:childTnLst>
                                </p:cTn>
                              </p:par>
                              <p:par>
                                <p:cTn id="8" presetID="5" presetClass="entr" presetSubtype="5"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checkerboard(down)">
                                      <p:cBhvr>
                                        <p:cTn id="10" dur="1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79512" y="274638"/>
            <a:ext cx="7056784" cy="1143000"/>
          </a:xfrm>
        </p:spPr>
        <p:txBody>
          <a:bodyPr>
            <a:noAutofit/>
          </a:bodyPr>
          <a:lstStyle/>
          <a:p>
            <a:r>
              <a:rPr lang="fr-FR" sz="2800" b="1" dirty="0" smtClean="0">
                <a:solidFill>
                  <a:schemeClr val="accent2">
                    <a:lumMod val="50000"/>
                  </a:schemeClr>
                </a:solidFill>
                <a:latin typeface="Cambria" pitchFamily="18" charset="0"/>
              </a:rPr>
              <a:t>Développer l’ascendant de la France dans le cyberespace</a:t>
            </a:r>
            <a:endParaRPr lang="fr-FR" sz="2800" dirty="0"/>
          </a:p>
        </p:txBody>
      </p:sp>
      <p:sp>
        <p:nvSpPr>
          <p:cNvPr id="4" name="Espace réservé du pied de page 3"/>
          <p:cNvSpPr>
            <a:spLocks noGrp="1"/>
          </p:cNvSpPr>
          <p:nvPr>
            <p:ph type="ftr" sz="quarter" idx="11"/>
          </p:nvPr>
        </p:nvSpPr>
        <p:spPr/>
        <p:txBody>
          <a:bodyPr/>
          <a:lstStyle/>
          <a:p>
            <a:r>
              <a:rPr lang="fr-FR" smtClean="0"/>
              <a:t>DC Ettighoffer 2013</a:t>
            </a:r>
            <a:endParaRPr lang="fr-FR"/>
          </a:p>
        </p:txBody>
      </p:sp>
      <p:sp>
        <p:nvSpPr>
          <p:cNvPr id="5" name="Espace réservé du numéro de diapositive 4"/>
          <p:cNvSpPr>
            <a:spLocks noGrp="1"/>
          </p:cNvSpPr>
          <p:nvPr>
            <p:ph type="sldNum" sz="quarter" idx="12"/>
          </p:nvPr>
        </p:nvSpPr>
        <p:spPr/>
        <p:txBody>
          <a:bodyPr/>
          <a:lstStyle/>
          <a:p>
            <a:fld id="{16B5837C-D8A6-4AD3-ACFE-6CCF5D688EE8}" type="slidenum">
              <a:rPr lang="fr-FR" smtClean="0"/>
              <a:pPr/>
              <a:t>15</a:t>
            </a:fld>
            <a:endParaRPr lang="fr-FR"/>
          </a:p>
        </p:txBody>
      </p:sp>
      <p:pic>
        <p:nvPicPr>
          <p:cNvPr id="4098" name="Picture 2"/>
          <p:cNvPicPr>
            <a:picLocks noChangeAspect="1" noChangeArrowheads="1"/>
          </p:cNvPicPr>
          <p:nvPr/>
        </p:nvPicPr>
        <p:blipFill>
          <a:blip r:embed="rId3" cstate="print"/>
          <a:srcRect/>
          <a:stretch>
            <a:fillRect/>
          </a:stretch>
        </p:blipFill>
        <p:spPr bwMode="auto">
          <a:xfrm>
            <a:off x="7308304" y="260648"/>
            <a:ext cx="1584176" cy="1968563"/>
          </a:xfrm>
          <a:prstGeom prst="rect">
            <a:avLst/>
          </a:prstGeom>
          <a:noFill/>
          <a:ln w="9525">
            <a:noFill/>
            <a:miter lim="800000"/>
            <a:headEnd/>
            <a:tailEnd/>
          </a:ln>
          <a:effectLst/>
        </p:spPr>
      </p:pic>
      <p:sp>
        <p:nvSpPr>
          <p:cNvPr id="8" name="Rectangle 7"/>
          <p:cNvSpPr/>
          <p:nvPr/>
        </p:nvSpPr>
        <p:spPr>
          <a:xfrm>
            <a:off x="179512" y="1412776"/>
            <a:ext cx="7344816" cy="4893647"/>
          </a:xfrm>
          <a:prstGeom prst="rect">
            <a:avLst/>
          </a:prstGeom>
        </p:spPr>
        <p:txBody>
          <a:bodyPr wrap="square">
            <a:spAutoFit/>
          </a:bodyPr>
          <a:lstStyle/>
          <a:p>
            <a:pPr>
              <a:buBlip>
                <a:blip r:embed="rId4"/>
              </a:buBlip>
            </a:pPr>
            <a:r>
              <a:rPr lang="fr-FR" sz="2400" dirty="0" smtClean="0">
                <a:solidFill>
                  <a:schemeClr val="bg1"/>
                </a:solidFill>
                <a:latin typeface="Cambria" pitchFamily="18" charset="0"/>
              </a:rPr>
              <a:t>  On ne peut conduire une politique de dissuasion et de défense dans le numérique sans effort d’éducation de la population, des internautes.</a:t>
            </a:r>
          </a:p>
          <a:p>
            <a:pPr>
              <a:buBlip>
                <a:blip r:embed="rId4"/>
              </a:buBlip>
            </a:pPr>
            <a:r>
              <a:rPr lang="fr-FR" sz="2400" dirty="0" smtClean="0">
                <a:solidFill>
                  <a:schemeClr val="bg1"/>
                </a:solidFill>
                <a:latin typeface="Cambria" pitchFamily="18" charset="0"/>
              </a:rPr>
              <a:t> L’Etat doit s’engager dans un contrat de confiance numérique envers la protection des données et de  la vie privée de ses ressortissants.</a:t>
            </a:r>
          </a:p>
          <a:p>
            <a:pPr>
              <a:buBlip>
                <a:blip r:embed="rId4"/>
              </a:buBlip>
            </a:pPr>
            <a:r>
              <a:rPr lang="fr-FR" sz="2400" dirty="0" smtClean="0">
                <a:solidFill>
                  <a:schemeClr val="bg1"/>
                </a:solidFill>
                <a:latin typeface="Cambria" pitchFamily="18" charset="0"/>
              </a:rPr>
              <a:t>  On ne peut modifier les stratégies d’évitement fiscal et  législatif dans l’espace numérique européen qu’en prenant des mesures de rétorsion envers les contrevenants.</a:t>
            </a:r>
          </a:p>
          <a:p>
            <a:pPr>
              <a:buBlip>
                <a:blip r:embed="rId4"/>
              </a:buBlip>
            </a:pPr>
            <a:r>
              <a:rPr lang="fr-FR" sz="2400" dirty="0" smtClean="0">
                <a:solidFill>
                  <a:schemeClr val="bg1"/>
                </a:solidFill>
                <a:latin typeface="Cambria" pitchFamily="18" charset="0"/>
              </a:rPr>
              <a:t>  </a:t>
            </a:r>
            <a:r>
              <a:rPr lang="fr-FR" sz="2400" dirty="0" smtClean="0">
                <a:solidFill>
                  <a:srgbClr val="FFFF00"/>
                </a:solidFill>
                <a:latin typeface="Cambria" pitchFamily="18" charset="0"/>
              </a:rPr>
              <a:t>Développer l’ascendant technologique et législatif dans le cyberespace nécessite des actions de dissuasion et de rétorsion publiques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heckerboard(across)">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checkerboard(across)">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checkerboard(across)">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checkerboard(across)">
                                      <p:cBhvr>
                                        <p:cTn id="22" dur="10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fontScale="90000"/>
          </a:bodyPr>
          <a:lstStyle/>
          <a:p>
            <a:r>
              <a:rPr lang="fr-FR" sz="3600" b="1" dirty="0" smtClean="0">
                <a:solidFill>
                  <a:schemeClr val="accent2">
                    <a:lumMod val="50000"/>
                  </a:schemeClr>
                </a:solidFill>
                <a:latin typeface="Cambria" pitchFamily="18" charset="0"/>
              </a:rPr>
              <a:t>De l’Entreprise agile au rêve de l’Etat léger et agile</a:t>
            </a:r>
            <a:endParaRPr lang="fr-FR" sz="3600" b="1" dirty="0">
              <a:solidFill>
                <a:schemeClr val="accent2">
                  <a:lumMod val="50000"/>
                </a:schemeClr>
              </a:solidFill>
              <a:latin typeface="Cambria" pitchFamily="18" charset="0"/>
            </a:endParaRPr>
          </a:p>
        </p:txBody>
      </p:sp>
      <p:sp>
        <p:nvSpPr>
          <p:cNvPr id="7" name="Espace réservé du contenu 6"/>
          <p:cNvSpPr>
            <a:spLocks noGrp="1"/>
          </p:cNvSpPr>
          <p:nvPr>
            <p:ph sz="half" idx="2"/>
          </p:nvPr>
        </p:nvSpPr>
        <p:spPr>
          <a:xfrm>
            <a:off x="3851920" y="1600200"/>
            <a:ext cx="5040560" cy="4525963"/>
          </a:xfrm>
        </p:spPr>
        <p:txBody>
          <a:bodyPr>
            <a:normAutofit fontScale="92500" lnSpcReduction="10000"/>
          </a:bodyPr>
          <a:lstStyle/>
          <a:p>
            <a:r>
              <a:rPr lang="fr-FR" sz="2400" dirty="0" smtClean="0"/>
              <a:t>Le déficit organisationnel de l’Etat est une cause profonde de sa perte de compétitivité.</a:t>
            </a:r>
          </a:p>
          <a:p>
            <a:r>
              <a:rPr lang="fr-FR" sz="2400" dirty="0" smtClean="0"/>
              <a:t>Les entreprises agiles ont compris qu’elles devaient utiliser les idées circulant sur les réseaux pour mieux s’adapter aux besoins,</a:t>
            </a:r>
          </a:p>
          <a:p>
            <a:r>
              <a:rPr lang="fr-FR" sz="2400" dirty="0" smtClean="0"/>
              <a:t>Les entreprises agiles </a:t>
            </a:r>
            <a:r>
              <a:rPr lang="fr-FR" sz="2400" smtClean="0"/>
              <a:t>ont </a:t>
            </a:r>
            <a:r>
              <a:rPr lang="fr-FR" sz="2400" smtClean="0"/>
              <a:t>ap</a:t>
            </a:r>
            <a:r>
              <a:rPr lang="fr-FR" sz="2400" smtClean="0"/>
              <a:t>pris </a:t>
            </a:r>
            <a:r>
              <a:rPr lang="fr-FR" sz="2400" dirty="0" smtClean="0"/>
              <a:t>à utiliser le numérique pour devenir plus réactives et efficaces</a:t>
            </a:r>
          </a:p>
          <a:p>
            <a:r>
              <a:rPr lang="fr-FR" sz="2400" dirty="0" smtClean="0">
                <a:solidFill>
                  <a:srgbClr val="FFFF00"/>
                </a:solidFill>
                <a:effectLst>
                  <a:outerShdw blurRad="38100" dist="38100" dir="2700000" algn="tl">
                    <a:srgbClr val="000000">
                      <a:alpha val="43137"/>
                    </a:srgbClr>
                  </a:outerShdw>
                </a:effectLst>
              </a:rPr>
              <a:t>L’Etat doit revoir son organisation de fond en comble afin de ne pas entrainer  la faillite de son économie et la révolte de son corps social</a:t>
            </a:r>
          </a:p>
          <a:p>
            <a:endParaRPr lang="fr-FR" sz="2400" dirty="0" smtClean="0"/>
          </a:p>
          <a:p>
            <a:endParaRPr lang="fr-FR" sz="2400" dirty="0"/>
          </a:p>
        </p:txBody>
      </p:sp>
      <p:sp>
        <p:nvSpPr>
          <p:cNvPr id="2" name="Espace réservé du pied de page 1"/>
          <p:cNvSpPr>
            <a:spLocks noGrp="1"/>
          </p:cNvSpPr>
          <p:nvPr>
            <p:ph type="ftr" sz="quarter" idx="11"/>
          </p:nvPr>
        </p:nvSpPr>
        <p:spPr/>
        <p:txBody>
          <a:bodyPr/>
          <a:lstStyle/>
          <a:p>
            <a:r>
              <a:rPr lang="fr-FR" smtClean="0"/>
              <a:t>DC Ettighoffer 2013</a:t>
            </a:r>
            <a:endParaRPr lang="fr-FR"/>
          </a:p>
        </p:txBody>
      </p:sp>
      <p:sp>
        <p:nvSpPr>
          <p:cNvPr id="3" name="Espace réservé du numéro de diapositive 2"/>
          <p:cNvSpPr>
            <a:spLocks noGrp="1"/>
          </p:cNvSpPr>
          <p:nvPr>
            <p:ph type="sldNum" sz="quarter" idx="12"/>
          </p:nvPr>
        </p:nvSpPr>
        <p:spPr/>
        <p:txBody>
          <a:bodyPr/>
          <a:lstStyle/>
          <a:p>
            <a:fld id="{16B5837C-D8A6-4AD3-ACFE-6CCF5D688EE8}" type="slidenum">
              <a:rPr lang="fr-FR" smtClean="0"/>
              <a:pPr/>
              <a:t>16</a:t>
            </a:fld>
            <a:endParaRPr lang="fr-FR"/>
          </a:p>
        </p:txBody>
      </p:sp>
      <p:pic>
        <p:nvPicPr>
          <p:cNvPr id="66562" name="Picture 2" descr="C:\Users\Utilisateur\Pictures\images pour conf&amp; blogs\sans-titre.png"/>
          <p:cNvPicPr>
            <a:picLocks noChangeAspect="1" noChangeArrowheads="1"/>
          </p:cNvPicPr>
          <p:nvPr/>
        </p:nvPicPr>
        <p:blipFill>
          <a:blip r:embed="rId3" cstate="print"/>
          <a:srcRect/>
          <a:stretch>
            <a:fillRect/>
          </a:stretch>
        </p:blipFill>
        <p:spPr bwMode="auto">
          <a:xfrm>
            <a:off x="467544" y="4293096"/>
            <a:ext cx="2888792" cy="2104691"/>
          </a:xfrm>
          <a:prstGeom prst="rect">
            <a:avLst/>
          </a:prstGeom>
          <a:noFill/>
        </p:spPr>
      </p:pic>
      <p:sp>
        <p:nvSpPr>
          <p:cNvPr id="8" name="ZoneTexte 7"/>
          <p:cNvSpPr txBox="1"/>
          <p:nvPr/>
        </p:nvSpPr>
        <p:spPr>
          <a:xfrm>
            <a:off x="179512" y="1772816"/>
            <a:ext cx="3600400" cy="2246769"/>
          </a:xfrm>
          <a:prstGeom prst="rect">
            <a:avLst/>
          </a:prstGeom>
          <a:noFill/>
        </p:spPr>
        <p:txBody>
          <a:bodyPr wrap="square" rtlCol="0">
            <a:spAutoFit/>
          </a:bodyPr>
          <a:lstStyle/>
          <a:p>
            <a:pPr algn="ctr"/>
            <a:r>
              <a:rPr lang="fr-FR" sz="2000" b="1" dirty="0" smtClean="0">
                <a:solidFill>
                  <a:srgbClr val="FFFF00"/>
                </a:solidFill>
                <a:effectLst>
                  <a:outerShdw blurRad="38100" dist="38100" dir="2700000" algn="tl">
                    <a:srgbClr val="000000">
                      <a:alpha val="43137"/>
                    </a:srgbClr>
                  </a:outerShdw>
                </a:effectLst>
                <a:latin typeface="Cambria" pitchFamily="18" charset="0"/>
              </a:rPr>
              <a:t>Modifications structurantes </a:t>
            </a:r>
          </a:p>
          <a:p>
            <a:pPr algn="ctr"/>
            <a:r>
              <a:rPr lang="fr-FR" sz="2000" b="1" dirty="0" smtClean="0">
                <a:solidFill>
                  <a:srgbClr val="FFFF00"/>
                </a:solidFill>
                <a:effectLst>
                  <a:outerShdw blurRad="38100" dist="38100" dir="2700000" algn="tl">
                    <a:srgbClr val="000000">
                      <a:alpha val="43137"/>
                    </a:srgbClr>
                  </a:outerShdw>
                </a:effectLst>
                <a:latin typeface="Cambria" pitchFamily="18" charset="0"/>
              </a:rPr>
              <a:t>des pouvoirs non représentatifs</a:t>
            </a:r>
          </a:p>
          <a:p>
            <a:pPr algn="ctr"/>
            <a:r>
              <a:rPr lang="fr-FR" sz="2000" b="1" dirty="0" smtClean="0">
                <a:solidFill>
                  <a:srgbClr val="FFFF00"/>
                </a:solidFill>
                <a:effectLst>
                  <a:outerShdw blurRad="38100" dist="38100" dir="2700000" algn="tl">
                    <a:srgbClr val="000000">
                      <a:alpha val="43137"/>
                    </a:srgbClr>
                  </a:outerShdw>
                </a:effectLst>
                <a:latin typeface="Cambria" pitchFamily="18" charset="0"/>
              </a:rPr>
              <a:t> (blogs et presse contestataire en ligne). La France d’en bas veut se faire</a:t>
            </a:r>
          </a:p>
          <a:p>
            <a:pPr algn="ctr"/>
            <a:r>
              <a:rPr lang="fr-FR" sz="2000" b="1" dirty="0" smtClean="0">
                <a:solidFill>
                  <a:srgbClr val="FFFF00"/>
                </a:solidFill>
                <a:effectLst>
                  <a:outerShdw blurRad="38100" dist="38100" dir="2700000" algn="tl">
                    <a:srgbClr val="000000">
                      <a:alpha val="43137"/>
                    </a:srgbClr>
                  </a:outerShdw>
                </a:effectLst>
                <a:latin typeface="Cambria" pitchFamily="18" charset="0"/>
              </a:rPr>
              <a:t>entendre. </a:t>
            </a:r>
            <a:endParaRPr lang="fr-FR" sz="2000" b="1" dirty="0">
              <a:solidFill>
                <a:srgbClr val="FFFF00"/>
              </a:solidFill>
              <a:effectLst>
                <a:outerShdw blurRad="38100" dist="38100" dir="2700000" algn="tl">
                  <a:srgbClr val="000000">
                    <a:alpha val="43137"/>
                  </a:srgbClr>
                </a:outerShdw>
              </a:effectLst>
              <a:latin typeface="Cambr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heckerboard(across)">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checkerboard(across)">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checkerboard(across)">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checkerboard(across)">
                                      <p:cBhvr>
                                        <p:cTn id="22" dur="2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0|3.3"/>
</p:tagLst>
</file>

<file path=ppt/theme/theme1.xml><?xml version="1.0" encoding="utf-8"?>
<a:theme xmlns:a="http://schemas.openxmlformats.org/drawingml/2006/main" name="Thème Office">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1582</TotalTime>
  <Words>1008</Words>
  <Application>Microsoft Office PowerPoint</Application>
  <PresentationFormat>Affichage à l'écran (4:3)</PresentationFormat>
  <Paragraphs>130</Paragraphs>
  <Slides>16</Slides>
  <Notes>16</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16</vt:i4>
      </vt:variant>
    </vt:vector>
  </HeadingPairs>
  <TitlesOfParts>
    <vt:vector size="22" baseType="lpstr">
      <vt:lpstr>Arial</vt:lpstr>
      <vt:lpstr>Calibri</vt:lpstr>
      <vt:lpstr>Cambria</vt:lpstr>
      <vt:lpstr>Copperplate Gothic Bold</vt:lpstr>
      <vt:lpstr>Times New Roman</vt:lpstr>
      <vt:lpstr>Thème Office</vt:lpstr>
      <vt:lpstr>FUTURS NUMERIQUES &amp; INTELLIGENCE ECONOMIQUE</vt:lpstr>
      <vt:lpstr>La Numérisation du monde et le cycle éco-efficient du XXIème siècle.</vt:lpstr>
      <vt:lpstr>Information: oui, Espionnage et Manipulation: Non!</vt:lpstr>
      <vt:lpstr>Le Cyberespace enjeu géopolitique et commercial </vt:lpstr>
      <vt:lpstr>Des enjeux spécifiques à la numérisation du monde et au faible poids des nations européennes</vt:lpstr>
      <vt:lpstr> Défiance croissante envers le Big Brother  </vt:lpstr>
      <vt:lpstr>Caractère de plus en plus intrusif des écosystèmes techniques  </vt:lpstr>
      <vt:lpstr>Les trois niveaux de vulnérabilité des Etats et des Entreprises</vt:lpstr>
      <vt:lpstr>Présentation PowerPoint</vt:lpstr>
      <vt:lpstr>Face aux empires numériques, un leadership européen</vt:lpstr>
      <vt:lpstr> Les industries culturelles, arme du « Soft Power »</vt:lpstr>
      <vt:lpstr>Présentation PowerPoint</vt:lpstr>
      <vt:lpstr>Devenir un leader dans les Industries de la Connaissance</vt:lpstr>
      <vt:lpstr>L’adaptation de la fiscalité des biens numériques et des trafics </vt:lpstr>
      <vt:lpstr>Développer l’ascendant de la France dans le cyberespace</vt:lpstr>
      <vt:lpstr>De l’Entreprise agile au rêve de l’Etat léger et agile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FUTURS NUMERIQUES</dc:title>
  <dc:creator>Windows User</dc:creator>
  <cp:lastModifiedBy>Windows User</cp:lastModifiedBy>
  <cp:revision>253</cp:revision>
  <dcterms:created xsi:type="dcterms:W3CDTF">2013-10-29T10:14:15Z</dcterms:created>
  <dcterms:modified xsi:type="dcterms:W3CDTF">2015-02-17T08:20:55Z</dcterms:modified>
</cp:coreProperties>
</file>