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98" r:id="rId1"/>
  </p:sldMasterIdLst>
  <p:notesMasterIdLst>
    <p:notesMasterId r:id="rId43"/>
  </p:notesMasterIdLst>
  <p:handoutMasterIdLst>
    <p:handoutMasterId r:id="rId44"/>
  </p:handoutMasterIdLst>
  <p:sldIdLst>
    <p:sldId id="256" r:id="rId2"/>
    <p:sldId id="405" r:id="rId3"/>
    <p:sldId id="303" r:id="rId4"/>
    <p:sldId id="404" r:id="rId5"/>
    <p:sldId id="344" r:id="rId6"/>
    <p:sldId id="356" r:id="rId7"/>
    <p:sldId id="395" r:id="rId8"/>
    <p:sldId id="352" r:id="rId9"/>
    <p:sldId id="342" r:id="rId10"/>
    <p:sldId id="341" r:id="rId11"/>
    <p:sldId id="318" r:id="rId12"/>
    <p:sldId id="396" r:id="rId13"/>
    <p:sldId id="377" r:id="rId14"/>
    <p:sldId id="379" r:id="rId15"/>
    <p:sldId id="336" r:id="rId16"/>
    <p:sldId id="347" r:id="rId17"/>
    <p:sldId id="406" r:id="rId18"/>
    <p:sldId id="312" r:id="rId19"/>
    <p:sldId id="357" r:id="rId20"/>
    <p:sldId id="407" r:id="rId21"/>
    <p:sldId id="355" r:id="rId22"/>
    <p:sldId id="372" r:id="rId23"/>
    <p:sldId id="378" r:id="rId24"/>
    <p:sldId id="390" r:id="rId25"/>
    <p:sldId id="384" r:id="rId26"/>
    <p:sldId id="392" r:id="rId27"/>
    <p:sldId id="373" r:id="rId28"/>
    <p:sldId id="358" r:id="rId29"/>
    <p:sldId id="386" r:id="rId30"/>
    <p:sldId id="360" r:id="rId31"/>
    <p:sldId id="398" r:id="rId32"/>
    <p:sldId id="363" r:id="rId33"/>
    <p:sldId id="397" r:id="rId34"/>
    <p:sldId id="401" r:id="rId35"/>
    <p:sldId id="403" r:id="rId36"/>
    <p:sldId id="369" r:id="rId37"/>
    <p:sldId id="393" r:id="rId38"/>
    <p:sldId id="402" r:id="rId39"/>
    <p:sldId id="368" r:id="rId40"/>
    <p:sldId id="370" r:id="rId41"/>
    <p:sldId id="331" r:id="rId42"/>
  </p:sldIdLst>
  <p:sldSz cx="9144000" cy="6858000" type="screen4x3"/>
  <p:notesSz cx="6888163" cy="10020300"/>
  <p:defaultTextStyle>
    <a:defPPr>
      <a:defRPr lang="fr-FR"/>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5">
          <p15:clr>
            <a:srgbClr val="A4A3A4"/>
          </p15:clr>
        </p15:guide>
        <p15:guide id="2"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2B51F3"/>
    <a:srgbClr val="09259B"/>
    <a:srgbClr val="9966FF"/>
    <a:srgbClr val="FF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p:normalViewPr>
  <p:slideViewPr>
    <p:cSldViewPr>
      <p:cViewPr>
        <p:scale>
          <a:sx n="75" d="100"/>
          <a:sy n="75" d="100"/>
        </p:scale>
        <p:origin x="282" y="14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64" d="100"/>
          <a:sy n="64" d="100"/>
        </p:scale>
        <p:origin x="-2940" y="-108"/>
      </p:cViewPr>
      <p:guideLst>
        <p:guide orient="horz" pos="3155"/>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84871" cy="501259"/>
          </a:xfrm>
          <a:prstGeom prst="rect">
            <a:avLst/>
          </a:prstGeom>
          <a:noFill/>
          <a:ln w="9525">
            <a:noFill/>
            <a:miter lim="800000"/>
            <a:headEnd/>
            <a:tailEnd/>
          </a:ln>
          <a:effectLst/>
        </p:spPr>
        <p:txBody>
          <a:bodyPr vert="horz" wrap="square" lIns="19366" tIns="0" rIns="19366" bIns="0" numCol="1" anchor="t" anchorCtr="0" compatLnSpc="1">
            <a:prstTxWarp prst="textNoShape">
              <a:avLst/>
            </a:prstTxWarp>
          </a:bodyPr>
          <a:lstStyle>
            <a:lvl1pPr eaLnBrk="0" hangingPunct="0">
              <a:defRPr sz="1000" i="1">
                <a:latin typeface="Times New Roman" pitchFamily="18" charset="0"/>
              </a:defRPr>
            </a:lvl1pPr>
          </a:lstStyle>
          <a:p>
            <a:r>
              <a:rPr lang="fr-FR"/>
              <a:t>Entreprise eu siècle des réseaux</a:t>
            </a:r>
          </a:p>
        </p:txBody>
      </p:sp>
      <p:sp>
        <p:nvSpPr>
          <p:cNvPr id="4099" name="Rectangle 3"/>
          <p:cNvSpPr>
            <a:spLocks noGrp="1" noChangeArrowheads="1"/>
          </p:cNvSpPr>
          <p:nvPr>
            <p:ph type="dt" sz="quarter" idx="1"/>
          </p:nvPr>
        </p:nvSpPr>
        <p:spPr bwMode="auto">
          <a:xfrm>
            <a:off x="3903292" y="0"/>
            <a:ext cx="2984871" cy="501259"/>
          </a:xfrm>
          <a:prstGeom prst="rect">
            <a:avLst/>
          </a:prstGeom>
          <a:noFill/>
          <a:ln w="9525">
            <a:noFill/>
            <a:miter lim="800000"/>
            <a:headEnd/>
            <a:tailEnd/>
          </a:ln>
          <a:effectLst/>
        </p:spPr>
        <p:txBody>
          <a:bodyPr vert="horz" wrap="square" lIns="19366" tIns="0" rIns="19366" bIns="0" numCol="1" anchor="t" anchorCtr="0" compatLnSpc="1">
            <a:prstTxWarp prst="textNoShape">
              <a:avLst/>
            </a:prstTxWarp>
          </a:bodyPr>
          <a:lstStyle>
            <a:lvl1pPr algn="r" eaLnBrk="0" hangingPunct="0">
              <a:defRPr sz="1000" i="1">
                <a:latin typeface="Times New Roman" pitchFamily="18" charset="0"/>
              </a:defRPr>
            </a:lvl1pPr>
          </a:lstStyle>
          <a:p>
            <a:endParaRPr lang="fr-FR"/>
          </a:p>
        </p:txBody>
      </p:sp>
      <p:sp>
        <p:nvSpPr>
          <p:cNvPr id="4100" name="Rectangle 4"/>
          <p:cNvSpPr>
            <a:spLocks noGrp="1" noChangeArrowheads="1"/>
          </p:cNvSpPr>
          <p:nvPr>
            <p:ph type="ftr" sz="quarter" idx="2"/>
          </p:nvPr>
        </p:nvSpPr>
        <p:spPr bwMode="auto">
          <a:xfrm>
            <a:off x="0" y="9519041"/>
            <a:ext cx="2984871" cy="501259"/>
          </a:xfrm>
          <a:prstGeom prst="rect">
            <a:avLst/>
          </a:prstGeom>
          <a:noFill/>
          <a:ln w="9525">
            <a:noFill/>
            <a:miter lim="800000"/>
            <a:headEnd/>
            <a:tailEnd/>
          </a:ln>
          <a:effectLst/>
        </p:spPr>
        <p:txBody>
          <a:bodyPr vert="horz" wrap="square" lIns="19366" tIns="0" rIns="19366" bIns="0" numCol="1" anchor="b" anchorCtr="0" compatLnSpc="1">
            <a:prstTxWarp prst="textNoShape">
              <a:avLst/>
            </a:prstTxWarp>
          </a:bodyPr>
          <a:lstStyle>
            <a:lvl1pPr eaLnBrk="0" hangingPunct="0">
              <a:defRPr sz="1000" i="1">
                <a:latin typeface="Times New Roman" pitchFamily="18" charset="0"/>
              </a:defRPr>
            </a:lvl1pPr>
          </a:lstStyle>
          <a:p>
            <a:r>
              <a:rPr lang="fr-FR"/>
              <a:t>ETTIGHOFFER</a:t>
            </a:r>
          </a:p>
        </p:txBody>
      </p:sp>
      <p:sp>
        <p:nvSpPr>
          <p:cNvPr id="4101" name="Rectangle 5"/>
          <p:cNvSpPr>
            <a:spLocks noGrp="1" noChangeArrowheads="1"/>
          </p:cNvSpPr>
          <p:nvPr>
            <p:ph type="sldNum" sz="quarter" idx="3"/>
          </p:nvPr>
        </p:nvSpPr>
        <p:spPr bwMode="auto">
          <a:xfrm>
            <a:off x="3903292" y="9519041"/>
            <a:ext cx="2984871" cy="501259"/>
          </a:xfrm>
          <a:prstGeom prst="rect">
            <a:avLst/>
          </a:prstGeom>
          <a:noFill/>
          <a:ln w="9525">
            <a:noFill/>
            <a:miter lim="800000"/>
            <a:headEnd/>
            <a:tailEnd/>
          </a:ln>
          <a:effectLst/>
        </p:spPr>
        <p:txBody>
          <a:bodyPr vert="horz" wrap="square" lIns="19366" tIns="0" rIns="19366" bIns="0" numCol="1" anchor="b" anchorCtr="0" compatLnSpc="1">
            <a:prstTxWarp prst="textNoShape">
              <a:avLst/>
            </a:prstTxWarp>
          </a:bodyPr>
          <a:lstStyle>
            <a:lvl1pPr algn="r" eaLnBrk="0" hangingPunct="0">
              <a:defRPr sz="1000" i="1">
                <a:latin typeface="Times New Roman" pitchFamily="18" charset="0"/>
              </a:defRPr>
            </a:lvl1pPr>
          </a:lstStyle>
          <a:p>
            <a:fld id="{74C49DEA-9FE4-4073-9FF2-3F5956A6CC7E}" type="slidenum">
              <a:rPr lang="fr-FR"/>
              <a:pPr/>
              <a:t>‹N°›</a:t>
            </a:fld>
            <a:endParaRPr lang="fr-FR"/>
          </a:p>
        </p:txBody>
      </p:sp>
    </p:spTree>
    <p:extLst>
      <p:ext uri="{BB962C8B-B14F-4D97-AF65-F5344CB8AC3E}">
        <p14:creationId xmlns:p14="http://schemas.microsoft.com/office/powerpoint/2010/main" val="1183880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84871" cy="501259"/>
          </a:xfrm>
          <a:prstGeom prst="rect">
            <a:avLst/>
          </a:prstGeom>
          <a:noFill/>
          <a:ln w="9525">
            <a:noFill/>
            <a:miter lim="800000"/>
            <a:headEnd/>
            <a:tailEnd/>
          </a:ln>
          <a:effectLst/>
        </p:spPr>
        <p:txBody>
          <a:bodyPr vert="horz" wrap="square" lIns="19366" tIns="0" rIns="19366" bIns="0" numCol="1" anchor="t" anchorCtr="0" compatLnSpc="1">
            <a:prstTxWarp prst="textNoShape">
              <a:avLst/>
            </a:prstTxWarp>
          </a:bodyPr>
          <a:lstStyle>
            <a:lvl1pPr eaLnBrk="0" hangingPunct="0">
              <a:defRPr sz="1000" i="1">
                <a:latin typeface="Times New Roman" pitchFamily="18" charset="0"/>
              </a:defRPr>
            </a:lvl1pPr>
          </a:lstStyle>
          <a:p>
            <a:endParaRPr lang="fr-FR"/>
          </a:p>
        </p:txBody>
      </p:sp>
      <p:sp>
        <p:nvSpPr>
          <p:cNvPr id="2051" name="Rectangle 3"/>
          <p:cNvSpPr>
            <a:spLocks noGrp="1" noChangeArrowheads="1"/>
          </p:cNvSpPr>
          <p:nvPr>
            <p:ph type="dt" idx="1"/>
          </p:nvPr>
        </p:nvSpPr>
        <p:spPr bwMode="auto">
          <a:xfrm>
            <a:off x="3903292" y="0"/>
            <a:ext cx="2984871" cy="501259"/>
          </a:xfrm>
          <a:prstGeom prst="rect">
            <a:avLst/>
          </a:prstGeom>
          <a:noFill/>
          <a:ln w="9525">
            <a:noFill/>
            <a:miter lim="800000"/>
            <a:headEnd/>
            <a:tailEnd/>
          </a:ln>
          <a:effectLst/>
        </p:spPr>
        <p:txBody>
          <a:bodyPr vert="horz" wrap="square" lIns="19366" tIns="0" rIns="19366" bIns="0" numCol="1" anchor="t" anchorCtr="0" compatLnSpc="1">
            <a:prstTxWarp prst="textNoShape">
              <a:avLst/>
            </a:prstTxWarp>
          </a:bodyPr>
          <a:lstStyle>
            <a:lvl1pPr algn="r" eaLnBrk="0" hangingPunct="0">
              <a:defRPr sz="1000" i="1">
                <a:latin typeface="Times New Roman" pitchFamily="18" charset="0"/>
              </a:defRPr>
            </a:lvl1pPr>
          </a:lstStyle>
          <a:p>
            <a:endParaRPr lang="fr-FR"/>
          </a:p>
        </p:txBody>
      </p:sp>
      <p:sp>
        <p:nvSpPr>
          <p:cNvPr id="2052" name="Rectangle 4"/>
          <p:cNvSpPr>
            <a:spLocks noGrp="1" noRot="1" noChangeAspect="1" noChangeArrowheads="1" noTextEdit="1"/>
          </p:cNvSpPr>
          <p:nvPr>
            <p:ph type="sldImg" idx="2"/>
          </p:nvPr>
        </p:nvSpPr>
        <p:spPr bwMode="auto">
          <a:xfrm>
            <a:off x="949325" y="758825"/>
            <a:ext cx="4989513" cy="3743325"/>
          </a:xfrm>
          <a:prstGeom prst="rect">
            <a:avLst/>
          </a:prstGeom>
          <a:noFill/>
          <a:ln w="12699">
            <a:solidFill>
              <a:schemeClr val="tx1"/>
            </a:solidFill>
            <a:miter lim="800000"/>
            <a:headEnd/>
            <a:tailEnd/>
          </a:ln>
          <a:effectLst/>
        </p:spPr>
      </p:sp>
      <p:sp>
        <p:nvSpPr>
          <p:cNvPr id="2053" name="Rectangle 5"/>
          <p:cNvSpPr>
            <a:spLocks noGrp="1" noChangeArrowheads="1"/>
          </p:cNvSpPr>
          <p:nvPr>
            <p:ph type="body" sz="quarter" idx="3"/>
          </p:nvPr>
        </p:nvSpPr>
        <p:spPr bwMode="auto">
          <a:xfrm>
            <a:off x="918422" y="4760335"/>
            <a:ext cx="5051320" cy="4508077"/>
          </a:xfrm>
          <a:prstGeom prst="rect">
            <a:avLst/>
          </a:prstGeom>
          <a:noFill/>
          <a:ln w="9525">
            <a:noFill/>
            <a:miter lim="800000"/>
            <a:headEnd/>
            <a:tailEnd/>
          </a:ln>
          <a:effectLst/>
        </p:spPr>
        <p:txBody>
          <a:bodyPr vert="horz" wrap="square" lIns="93603" tIns="46802" rIns="93603" bIns="46802" numCol="1" anchor="t" anchorCtr="0" compatLnSpc="1">
            <a:prstTxWarp prst="textNoShape">
              <a:avLst/>
            </a:prstTxWarp>
          </a:bodyPr>
          <a:lstStyle/>
          <a:p>
            <a:pPr lvl="0"/>
            <a:r>
              <a:rPr lang="fr-FR" smtClean="0"/>
              <a:t>Cliquez pour modifier les styles du texte du masque</a:t>
            </a:r>
          </a:p>
          <a:p>
            <a:pPr lvl="0"/>
            <a:r>
              <a:rPr lang="fr-FR" smtClean="0"/>
              <a:t>Deuxième niveau</a:t>
            </a:r>
          </a:p>
          <a:p>
            <a:pPr lvl="0"/>
            <a:r>
              <a:rPr lang="fr-FR" smtClean="0"/>
              <a:t>Troisième niveau</a:t>
            </a:r>
          </a:p>
          <a:p>
            <a:pPr lvl="0"/>
            <a:r>
              <a:rPr lang="fr-FR" smtClean="0"/>
              <a:t>Quatrième niveau</a:t>
            </a:r>
          </a:p>
          <a:p>
            <a:pPr lvl="0"/>
            <a:r>
              <a:rPr lang="fr-FR" smtClean="0"/>
              <a:t>Cinquième niveau</a:t>
            </a:r>
          </a:p>
        </p:txBody>
      </p:sp>
      <p:sp>
        <p:nvSpPr>
          <p:cNvPr id="2054" name="Rectangle 6"/>
          <p:cNvSpPr>
            <a:spLocks noGrp="1" noChangeArrowheads="1"/>
          </p:cNvSpPr>
          <p:nvPr>
            <p:ph type="ftr" sz="quarter" idx="4"/>
          </p:nvPr>
        </p:nvSpPr>
        <p:spPr bwMode="auto">
          <a:xfrm>
            <a:off x="0" y="9519041"/>
            <a:ext cx="2984871" cy="501259"/>
          </a:xfrm>
          <a:prstGeom prst="rect">
            <a:avLst/>
          </a:prstGeom>
          <a:noFill/>
          <a:ln w="9525">
            <a:noFill/>
            <a:miter lim="800000"/>
            <a:headEnd/>
            <a:tailEnd/>
          </a:ln>
          <a:effectLst/>
        </p:spPr>
        <p:txBody>
          <a:bodyPr vert="horz" wrap="square" lIns="19366" tIns="0" rIns="19366" bIns="0" numCol="1" anchor="b" anchorCtr="0" compatLnSpc="1">
            <a:prstTxWarp prst="textNoShape">
              <a:avLst/>
            </a:prstTxWarp>
          </a:bodyPr>
          <a:lstStyle>
            <a:lvl1pPr eaLnBrk="0" hangingPunct="0">
              <a:defRPr sz="1000" i="1">
                <a:latin typeface="Times New Roman" pitchFamily="18" charset="0"/>
              </a:defRPr>
            </a:lvl1pPr>
          </a:lstStyle>
          <a:p>
            <a:endParaRPr lang="fr-FR"/>
          </a:p>
        </p:txBody>
      </p:sp>
      <p:sp>
        <p:nvSpPr>
          <p:cNvPr id="2055" name="Rectangle 7"/>
          <p:cNvSpPr>
            <a:spLocks noGrp="1" noChangeArrowheads="1"/>
          </p:cNvSpPr>
          <p:nvPr>
            <p:ph type="sldNum" sz="quarter" idx="5"/>
          </p:nvPr>
        </p:nvSpPr>
        <p:spPr bwMode="auto">
          <a:xfrm>
            <a:off x="3903292" y="9519041"/>
            <a:ext cx="2984871" cy="501259"/>
          </a:xfrm>
          <a:prstGeom prst="rect">
            <a:avLst/>
          </a:prstGeom>
          <a:noFill/>
          <a:ln w="9525">
            <a:noFill/>
            <a:miter lim="800000"/>
            <a:headEnd/>
            <a:tailEnd/>
          </a:ln>
          <a:effectLst/>
        </p:spPr>
        <p:txBody>
          <a:bodyPr vert="horz" wrap="square" lIns="19366" tIns="0" rIns="19366" bIns="0" numCol="1" anchor="b" anchorCtr="0" compatLnSpc="1">
            <a:prstTxWarp prst="textNoShape">
              <a:avLst/>
            </a:prstTxWarp>
          </a:bodyPr>
          <a:lstStyle>
            <a:lvl1pPr algn="r" eaLnBrk="0" hangingPunct="0">
              <a:defRPr sz="1000" i="1">
                <a:latin typeface="Times New Roman" pitchFamily="18" charset="0"/>
              </a:defRPr>
            </a:lvl1pPr>
          </a:lstStyle>
          <a:p>
            <a:fld id="{DC969C51-34D7-4A93-BC4C-9642AD96A795}" type="slidenum">
              <a:rPr lang="fr-FR"/>
              <a:pPr/>
              <a:t>‹N°›</a:t>
            </a:fld>
            <a:endParaRPr lang="fr-FR"/>
          </a:p>
        </p:txBody>
      </p:sp>
    </p:spTree>
    <p:extLst>
      <p:ext uri="{BB962C8B-B14F-4D97-AF65-F5344CB8AC3E}">
        <p14:creationId xmlns:p14="http://schemas.microsoft.com/office/powerpoint/2010/main" val="41786210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DC969C51-34D7-4A93-BC4C-9642AD96A795}" type="slidenum">
              <a:rPr lang="fr-FR" smtClean="0"/>
              <a:pPr/>
              <a:t>1</a:t>
            </a:fld>
            <a:endParaRPr lang="fr-FR"/>
          </a:p>
        </p:txBody>
      </p:sp>
    </p:spTree>
    <p:extLst>
      <p:ext uri="{BB962C8B-B14F-4D97-AF65-F5344CB8AC3E}">
        <p14:creationId xmlns:p14="http://schemas.microsoft.com/office/powerpoint/2010/main" val="15262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4E57C4-310D-49BE-83E6-4D308D18CFC4}" type="slidenum">
              <a:rPr lang="fr-FR"/>
              <a:pPr/>
              <a:t>4</a:t>
            </a:fld>
            <a:endParaRPr lang="fr-FR"/>
          </a:p>
        </p:txBody>
      </p:sp>
      <p:sp>
        <p:nvSpPr>
          <p:cNvPr id="95234" name="Rectangle 2"/>
          <p:cNvSpPr>
            <a:spLocks noGrp="1" noRot="1" noChangeAspect="1" noChangeArrowheads="1" noTextEdit="1"/>
          </p:cNvSpPr>
          <p:nvPr>
            <p:ph type="sldImg"/>
          </p:nvPr>
        </p:nvSpPr>
        <p:spPr>
          <a:xfrm>
            <a:off x="950913" y="758825"/>
            <a:ext cx="4989512" cy="3743325"/>
          </a:xfrm>
          <a:ln/>
        </p:spPr>
      </p:sp>
      <p:sp>
        <p:nvSpPr>
          <p:cNvPr id="95235"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875462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E07A9190-BB99-40A5-B367-2B93D7DE9AF4}" type="slidenum">
              <a:rPr lang="fr-FR" smtClean="0"/>
              <a:pPr/>
              <a:t>13</a:t>
            </a:fld>
            <a:endParaRPr lang="fr-FR" smtClean="0"/>
          </a:p>
        </p:txBody>
      </p:sp>
      <p:sp>
        <p:nvSpPr>
          <p:cNvPr id="30723" name="Rectangle 2"/>
          <p:cNvSpPr>
            <a:spLocks noGrp="1" noRot="1" noChangeAspect="1" noChangeArrowheads="1" noTextEdit="1"/>
          </p:cNvSpPr>
          <p:nvPr>
            <p:ph type="sldImg"/>
          </p:nvPr>
        </p:nvSpPr>
        <p:spPr>
          <a:xfrm>
            <a:off x="941388" y="750888"/>
            <a:ext cx="5008562" cy="3757612"/>
          </a:xfrm>
          <a:ln/>
        </p:spPr>
      </p:sp>
      <p:sp>
        <p:nvSpPr>
          <p:cNvPr id="30724" name="Rectangle 3"/>
          <p:cNvSpPr>
            <a:spLocks noGrp="1" noChangeArrowheads="1"/>
          </p:cNvSpPr>
          <p:nvPr>
            <p:ph type="body" idx="1"/>
          </p:nvPr>
        </p:nvSpPr>
        <p:spPr>
          <a:xfrm>
            <a:off x="919163" y="4760913"/>
            <a:ext cx="5049837" cy="4508500"/>
          </a:xfrm>
          <a:noFill/>
          <a:ln/>
        </p:spPr>
        <p:txBody>
          <a:bodyPr/>
          <a:lstStyle/>
          <a:p>
            <a:pPr algn="just" eaLnBrk="1" hangingPunct="1"/>
            <a:r>
              <a:rPr lang="fr-FR" b="1" i="1" smtClean="0">
                <a:latin typeface="Times" charset="0"/>
              </a:rPr>
              <a:t>3.3 La création de valeur  conjuguée des méta-organisations</a:t>
            </a:r>
          </a:p>
          <a:p>
            <a:pPr lvl="2" algn="just" eaLnBrk="1" hangingPunct="1">
              <a:buFont typeface="Symbol" pitchFamily="18" charset="2"/>
              <a:buChar char="·"/>
            </a:pPr>
            <a:r>
              <a:rPr lang="fr-FR" i="1" smtClean="0">
                <a:latin typeface="Times" charset="0"/>
              </a:rPr>
              <a:t>Les réseaux collaboratifs des communautés virtuelles</a:t>
            </a:r>
          </a:p>
          <a:p>
            <a:pPr lvl="2" algn="just" eaLnBrk="1" hangingPunct="1">
              <a:buFont typeface="Symbol" pitchFamily="18" charset="2"/>
              <a:buChar char="·"/>
            </a:pPr>
            <a:r>
              <a:rPr lang="fr-FR" i="1" smtClean="0">
                <a:latin typeface="Times" charset="0"/>
              </a:rPr>
              <a:t>Trois types de coopération peuvent se  combiner dans la méta-entreprise</a:t>
            </a:r>
          </a:p>
          <a:p>
            <a:pPr lvl="2" algn="just" eaLnBrk="1" hangingPunct="1">
              <a:buFont typeface="Symbol" pitchFamily="18" charset="2"/>
              <a:buChar char="·"/>
            </a:pPr>
            <a:r>
              <a:rPr lang="fr-FR" i="1" smtClean="0">
                <a:latin typeface="Times" charset="0"/>
              </a:rPr>
              <a:t>Les accords de co-développement  favorisent la cross fertilisation</a:t>
            </a:r>
          </a:p>
          <a:p>
            <a:pPr lvl="2" algn="just" eaLnBrk="1" hangingPunct="1">
              <a:buFont typeface="Symbol" pitchFamily="18" charset="2"/>
              <a:buChar char="·"/>
            </a:pPr>
            <a:r>
              <a:rPr lang="fr-FR" i="1" smtClean="0">
                <a:latin typeface="Times" charset="0"/>
              </a:rPr>
              <a:t>Les réseaux de  co-production temps réel</a:t>
            </a:r>
          </a:p>
          <a:p>
            <a:pPr lvl="2" eaLnBrk="1" hangingPunct="1">
              <a:buFontTx/>
              <a:buChar char="•"/>
            </a:pPr>
            <a:r>
              <a:rPr lang="fr-FR" i="1" smtClean="0">
                <a:latin typeface="Times" charset="0"/>
              </a:rPr>
              <a:t>La co-commercialisation et la co-distribution pour gagner des parts de marchés</a:t>
            </a:r>
          </a:p>
        </p:txBody>
      </p:sp>
    </p:spTree>
    <p:extLst>
      <p:ext uri="{BB962C8B-B14F-4D97-AF65-F5344CB8AC3E}">
        <p14:creationId xmlns:p14="http://schemas.microsoft.com/office/powerpoint/2010/main" val="1885144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274199-0667-4F68-B91E-4D23514CFF98}" type="slidenum">
              <a:rPr lang="fr-FR"/>
              <a:pPr/>
              <a:t>15</a:t>
            </a:fld>
            <a:endParaRPr lang="fr-FR"/>
          </a:p>
        </p:txBody>
      </p:sp>
      <p:sp>
        <p:nvSpPr>
          <p:cNvPr id="98306" name="Rectangle 2"/>
          <p:cNvSpPr>
            <a:spLocks noGrp="1" noRot="1" noChangeAspect="1" noChangeArrowheads="1" noTextEdit="1"/>
          </p:cNvSpPr>
          <p:nvPr>
            <p:ph type="sldImg"/>
          </p:nvPr>
        </p:nvSpPr>
        <p:spPr bwMode="auto">
          <a:xfrm>
            <a:off x="949325" y="758825"/>
            <a:ext cx="4991100" cy="3743325"/>
          </a:xfrm>
          <a:prstGeom prst="rect">
            <a:avLst/>
          </a:prstGeom>
          <a:solidFill>
            <a:srgbClr val="FFFFFF"/>
          </a:solidFill>
          <a:ln>
            <a:solidFill>
              <a:srgbClr val="000000"/>
            </a:solidFill>
            <a:miter lim="800000"/>
            <a:headEnd/>
            <a:tailEnd/>
          </a:ln>
        </p:spPr>
      </p:sp>
      <p:sp>
        <p:nvSpPr>
          <p:cNvPr id="98307" name="Rectangle 3"/>
          <p:cNvSpPr>
            <a:spLocks noGrp="1" noChangeArrowheads="1"/>
          </p:cNvSpPr>
          <p:nvPr>
            <p:ph type="body" idx="1"/>
          </p:nvPr>
        </p:nvSpPr>
        <p:spPr bwMode="auto">
          <a:xfrm>
            <a:off x="918422" y="4760335"/>
            <a:ext cx="5051320" cy="4508077"/>
          </a:xfrm>
          <a:prstGeom prst="rect">
            <a:avLst/>
          </a:prstGeom>
          <a:solidFill>
            <a:srgbClr val="FFFFFF"/>
          </a:solidFill>
          <a:ln>
            <a:solidFill>
              <a:srgbClr val="000000"/>
            </a:solidFill>
            <a:miter lim="800000"/>
            <a:headEnd/>
            <a:tailEnd/>
          </a:ln>
        </p:spPr>
        <p:txBody>
          <a:bodyPr/>
          <a:lstStyle/>
          <a:p>
            <a:endParaRPr lang="fr-FR"/>
          </a:p>
        </p:txBody>
      </p:sp>
    </p:spTree>
    <p:extLst>
      <p:ext uri="{BB962C8B-B14F-4D97-AF65-F5344CB8AC3E}">
        <p14:creationId xmlns:p14="http://schemas.microsoft.com/office/powerpoint/2010/main" val="3567397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7144E7-302C-40DC-A90C-691890937C58}" type="slidenum">
              <a:rPr lang="fr-FR"/>
              <a:pPr/>
              <a:t>16</a:t>
            </a:fld>
            <a:endParaRPr lang="fr-FR"/>
          </a:p>
        </p:txBody>
      </p:sp>
      <p:sp>
        <p:nvSpPr>
          <p:cNvPr id="274434" name="Rectangle 2"/>
          <p:cNvSpPr>
            <a:spLocks noGrp="1" noRot="1" noChangeAspect="1" noChangeArrowheads="1" noTextEdit="1"/>
          </p:cNvSpPr>
          <p:nvPr>
            <p:ph type="sldImg"/>
          </p:nvPr>
        </p:nvSpPr>
        <p:spPr>
          <a:xfrm>
            <a:off x="939800" y="752475"/>
            <a:ext cx="5010150" cy="3757613"/>
          </a:xfrm>
          <a:ln/>
        </p:spPr>
      </p:sp>
      <p:sp>
        <p:nvSpPr>
          <p:cNvPr id="274435" name="Rectangle 3"/>
          <p:cNvSpPr>
            <a:spLocks noGrp="1" noChangeArrowheads="1"/>
          </p:cNvSpPr>
          <p:nvPr>
            <p:ph type="body" idx="1"/>
          </p:nvPr>
        </p:nvSpPr>
        <p:spPr/>
        <p:txBody>
          <a:bodyPr/>
          <a:lstStyle/>
          <a:p>
            <a:r>
              <a:rPr lang="fr-FR"/>
              <a:t>Le montant des fusions était de 500 milliards en 90 de 3160 milliards en 99 et cette croissance se maintien avec 26% de mieux au premier semestre 2000: 50 à 75% sont des échecs</a:t>
            </a:r>
          </a:p>
        </p:txBody>
      </p:sp>
    </p:spTree>
    <p:extLst>
      <p:ext uri="{BB962C8B-B14F-4D97-AF65-F5344CB8AC3E}">
        <p14:creationId xmlns:p14="http://schemas.microsoft.com/office/powerpoint/2010/main" val="3919510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a:ln/>
        </p:spPr>
      </p:sp>
      <p:sp>
        <p:nvSpPr>
          <p:cNvPr id="31747" name="Espace réservé des commentaires 2"/>
          <p:cNvSpPr>
            <a:spLocks noGrp="1"/>
          </p:cNvSpPr>
          <p:nvPr>
            <p:ph type="body" idx="1"/>
          </p:nvPr>
        </p:nvSpPr>
        <p:spPr>
          <a:noFill/>
          <a:ln/>
        </p:spPr>
        <p:txBody>
          <a:bodyPr/>
          <a:lstStyle/>
          <a:p>
            <a:r>
              <a:rPr lang="fr-FR" i="1" smtClean="0"/>
              <a:t>En deux décennies, la durée de vie commerciale des voitures a été divisée par deux en passant d’une quinzaine d’années à 6-7 ans environ. 70% du chiffre d’affaires des entreprises est réalisé avec des produits qui n’existaient pas il y a cinq ans et 80% des références introduites dans la grande distribution ont une durée de vie d’environ 12 mois </a:t>
            </a:r>
            <a:endParaRPr lang="fr-FR" smtClean="0"/>
          </a:p>
        </p:txBody>
      </p:sp>
      <p:sp>
        <p:nvSpPr>
          <p:cNvPr id="31748" name="Espace réservé du numéro de diapositive 3"/>
          <p:cNvSpPr>
            <a:spLocks noGrp="1"/>
          </p:cNvSpPr>
          <p:nvPr>
            <p:ph type="sldNum" sz="quarter" idx="5"/>
          </p:nvPr>
        </p:nvSpPr>
        <p:spPr>
          <a:noFill/>
        </p:spPr>
        <p:txBody>
          <a:bodyPr/>
          <a:lstStyle/>
          <a:p>
            <a:fld id="{8BB13D10-3647-4193-8E8C-F093A4CFA077}" type="slidenum">
              <a:rPr lang="fr-FR" smtClean="0"/>
              <a:pPr/>
              <a:t>23</a:t>
            </a:fld>
            <a:endParaRPr lang="fr-FR" smtClean="0"/>
          </a:p>
        </p:txBody>
      </p:sp>
    </p:spTree>
    <p:extLst>
      <p:ext uri="{BB962C8B-B14F-4D97-AF65-F5344CB8AC3E}">
        <p14:creationId xmlns:p14="http://schemas.microsoft.com/office/powerpoint/2010/main" val="1390455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Géorgie-Pacifique ( bois et dérivés papiers) lors d’une session d'idéation entre les deux continents ‘Amérique et Europe » sur le web durant 9 jours a rapporté 371 idées, dont deux qui ont économisé  300,000 $ chacune. Par comparaison, la boîte de suggestion traditionnelle de la société n’aura reçu que 84 idées en une année. </a:t>
            </a:r>
            <a:endParaRPr lang="fr-FR" smtClean="0"/>
          </a:p>
          <a:p>
            <a:endParaRPr lang="fr-FR" dirty="0"/>
          </a:p>
        </p:txBody>
      </p:sp>
      <p:sp>
        <p:nvSpPr>
          <p:cNvPr id="4" name="Espace réservé du numéro de diapositive 3"/>
          <p:cNvSpPr>
            <a:spLocks noGrp="1"/>
          </p:cNvSpPr>
          <p:nvPr>
            <p:ph type="sldNum" sz="quarter" idx="10"/>
          </p:nvPr>
        </p:nvSpPr>
        <p:spPr/>
        <p:txBody>
          <a:bodyPr/>
          <a:lstStyle/>
          <a:p>
            <a:fld id="{DC969C51-34D7-4A93-BC4C-9642AD96A795}" type="slidenum">
              <a:rPr lang="fr-FR" smtClean="0"/>
              <a:pPr/>
              <a:t>26</a:t>
            </a:fld>
            <a:endParaRPr lang="fr-FR"/>
          </a:p>
        </p:txBody>
      </p:sp>
    </p:spTree>
    <p:extLst>
      <p:ext uri="{BB962C8B-B14F-4D97-AF65-F5344CB8AC3E}">
        <p14:creationId xmlns:p14="http://schemas.microsoft.com/office/powerpoint/2010/main" val="42036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D0FEE9-6666-4C75-9EB6-1BD9CEF50918}" type="slidenum">
              <a:rPr lang="fr-FR"/>
              <a:pPr/>
              <a:t>40</a:t>
            </a:fld>
            <a:endParaRPr lang="fr-FR"/>
          </a:p>
        </p:txBody>
      </p:sp>
      <p:sp>
        <p:nvSpPr>
          <p:cNvPr id="77826" name="Rectangle 2"/>
          <p:cNvSpPr>
            <a:spLocks noGrp="1" noRot="1" noChangeAspect="1" noChangeArrowheads="1" noTextEdit="1"/>
          </p:cNvSpPr>
          <p:nvPr>
            <p:ph type="sldImg"/>
          </p:nvPr>
        </p:nvSpPr>
        <p:spPr bwMode="auto">
          <a:xfrm>
            <a:off x="950913" y="758825"/>
            <a:ext cx="4987925" cy="3741738"/>
          </a:xfrm>
          <a:prstGeom prst="rect">
            <a:avLst/>
          </a:prstGeom>
          <a:noFill/>
          <a:ln w="12700" cap="flat">
            <a:solidFill>
              <a:schemeClr val="tx1"/>
            </a:solidFill>
            <a:miter lim="800000"/>
            <a:headEnd/>
            <a:tailEnd/>
          </a:ln>
        </p:spPr>
      </p:sp>
      <p:sp>
        <p:nvSpPr>
          <p:cNvPr id="77827" name="Rectangle 3"/>
          <p:cNvSpPr>
            <a:spLocks noGrp="1" noChangeArrowheads="1"/>
          </p:cNvSpPr>
          <p:nvPr>
            <p:ph type="body" idx="1"/>
          </p:nvPr>
        </p:nvSpPr>
        <p:spPr bwMode="auto">
          <a:xfrm>
            <a:off x="918848" y="4760541"/>
            <a:ext cx="5050469" cy="4507667"/>
          </a:xfrm>
          <a:prstGeom prst="rect">
            <a:avLst/>
          </a:prstGeom>
          <a:noFill/>
          <a:ln>
            <a:miter lim="800000"/>
            <a:headEnd/>
            <a:tailEnd/>
          </a:ln>
        </p:spPr>
        <p:txBody>
          <a:bodyPr lIns="93593" tIns="46798" rIns="93593" bIns="46798"/>
          <a:lstStyle/>
          <a:p>
            <a:endParaRPr lang="fr-FR"/>
          </a:p>
        </p:txBody>
      </p:sp>
    </p:spTree>
    <p:extLst>
      <p:ext uri="{BB962C8B-B14F-4D97-AF65-F5344CB8AC3E}">
        <p14:creationId xmlns:p14="http://schemas.microsoft.com/office/powerpoint/2010/main" val="2503573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endParaRPr lang="fr-FR"/>
          </a:p>
        </p:txBody>
      </p:sp>
      <p:sp>
        <p:nvSpPr>
          <p:cNvPr id="17" name="Espace réservé du pied de page 16"/>
          <p:cNvSpPr>
            <a:spLocks noGrp="1"/>
          </p:cNvSpPr>
          <p:nvPr>
            <p:ph type="ftr" sz="quarter" idx="11"/>
          </p:nvPr>
        </p:nvSpPr>
        <p:spPr/>
        <p:txBody>
          <a:bodyPr/>
          <a:lstStyle/>
          <a:p>
            <a:r>
              <a:rPr lang="fr-FR" smtClean="0"/>
              <a:t>Ettighoffer Copyright 2009</a:t>
            </a:r>
            <a:endParaRPr lang="fr-FR"/>
          </a:p>
        </p:txBody>
      </p:sp>
      <p:sp>
        <p:nvSpPr>
          <p:cNvPr id="29" name="Espace réservé du numéro de diapositive 28"/>
          <p:cNvSpPr>
            <a:spLocks noGrp="1"/>
          </p:cNvSpPr>
          <p:nvPr>
            <p:ph type="sldNum" sz="quarter" idx="12"/>
          </p:nvPr>
        </p:nvSpPr>
        <p:spPr/>
        <p:txBody>
          <a:bodyPr/>
          <a:lstStyle/>
          <a:p>
            <a:fld id="{EC4E1F4E-3FC2-4C00-B7F5-DF09D43D9F7D}" type="slidenum">
              <a:rPr lang="fr-FR" smtClean="0"/>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
        <p:nvSpPr>
          <p:cNvPr id="6" name="Espace réservé du numéro de diapositive 5"/>
          <p:cNvSpPr>
            <a:spLocks noGrp="1"/>
          </p:cNvSpPr>
          <p:nvPr>
            <p:ph type="sldNum" sz="quarter" idx="12"/>
          </p:nvPr>
        </p:nvSpPr>
        <p:spPr/>
        <p:txBody>
          <a:bodyPr/>
          <a:lstStyle/>
          <a:p>
            <a:fld id="{C5ED534E-EB0C-4FDA-98A9-BE1FA90D67E9}"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2D934B18-E579-4032-934B-1EE2A5E150CD}"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Ettighoffer Copyright 2009</a:t>
            </a:r>
            <a:endParaRPr lang="fr-FR"/>
          </a:p>
        </p:txBody>
      </p:sp>
      <p:sp>
        <p:nvSpPr>
          <p:cNvPr id="7" name="Espace réservé du numéro de diapositive 6"/>
          <p:cNvSpPr>
            <a:spLocks noGrp="1"/>
          </p:cNvSpPr>
          <p:nvPr>
            <p:ph type="sldNum" sz="quarter" idx="12"/>
          </p:nvPr>
        </p:nvSpPr>
        <p:spPr/>
        <p:txBody>
          <a:bodyPr/>
          <a:lstStyle/>
          <a:p>
            <a:fld id="{9825DBDA-0E6C-4F9E-83F2-40DA8D7B2A3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r>
              <a:rPr lang="fr-FR" smtClean="0"/>
              <a:t>Ettighoffer Copyright 2009</a:t>
            </a:r>
            <a:endParaRPr lang="fr-FR"/>
          </a:p>
        </p:txBody>
      </p:sp>
      <p:sp>
        <p:nvSpPr>
          <p:cNvPr id="9" name="Espace réservé du numéro de diapositive 8"/>
          <p:cNvSpPr>
            <a:spLocks noGrp="1"/>
          </p:cNvSpPr>
          <p:nvPr>
            <p:ph type="sldNum" sz="quarter" idx="12"/>
          </p:nvPr>
        </p:nvSpPr>
        <p:spPr/>
        <p:txBody>
          <a:bodyPr/>
          <a:lstStyle/>
          <a:p>
            <a:fld id="{453ED354-144B-4990-9CA4-A01AE33B1DF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4"/>
          <p:cNvSpPr>
            <a:spLocks noGrp="1"/>
          </p:cNvSpPr>
          <p:nvPr>
            <p:ph type="sldNum" sz="quarter" idx="12"/>
          </p:nvPr>
        </p:nvSpPr>
        <p:spPr/>
        <p:txBody>
          <a:bodyPr/>
          <a:lstStyle/>
          <a:p>
            <a:fld id="{A1ED965F-FE24-4280-8D3D-D190F993A56A}"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r>
              <a:rPr lang="fr-FR" smtClean="0"/>
              <a:t>Ettighoffer Copyright 2009</a:t>
            </a:r>
            <a:endParaRPr lang="fr-FR"/>
          </a:p>
        </p:txBody>
      </p:sp>
      <p:sp>
        <p:nvSpPr>
          <p:cNvPr id="4" name="Espace réservé du numéro de diapositive 3"/>
          <p:cNvSpPr>
            <a:spLocks noGrp="1"/>
          </p:cNvSpPr>
          <p:nvPr>
            <p:ph type="sldNum" sz="quarter" idx="12"/>
          </p:nvPr>
        </p:nvSpPr>
        <p:spPr/>
        <p:txBody>
          <a:bodyPr/>
          <a:lstStyle/>
          <a:p>
            <a:fld id="{891A0370-E9A6-4F47-8EA6-9BF61AF69A03}"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Ettighoffer Copyright 2009</a:t>
            </a:r>
            <a:endParaRPr lang="fr-FR"/>
          </a:p>
        </p:txBody>
      </p:sp>
      <p:sp>
        <p:nvSpPr>
          <p:cNvPr id="7" name="Espace réservé du numéro de diapositive 6"/>
          <p:cNvSpPr>
            <a:spLocks noGrp="1"/>
          </p:cNvSpPr>
          <p:nvPr>
            <p:ph type="sldNum" sz="quarter" idx="12"/>
          </p:nvPr>
        </p:nvSpPr>
        <p:spPr/>
        <p:txBody>
          <a:bodyPr/>
          <a:lstStyle/>
          <a:p>
            <a:fld id="{B1A80885-441B-44EA-A416-8C8779D2500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Ettighoffer Copyright 2009</a:t>
            </a:r>
            <a:endParaRPr lang="fr-FR"/>
          </a:p>
        </p:txBody>
      </p:sp>
      <p:sp>
        <p:nvSpPr>
          <p:cNvPr id="7" name="Espace réservé du numéro de diapositive 6"/>
          <p:cNvSpPr>
            <a:spLocks noGrp="1"/>
          </p:cNvSpPr>
          <p:nvPr>
            <p:ph type="sldNum" sz="quarter" idx="12"/>
          </p:nvPr>
        </p:nvSpPr>
        <p:spPr/>
        <p:txBody>
          <a:bodyPr/>
          <a:lstStyle/>
          <a:p>
            <a:fld id="{BE14FA55-BDB5-45E4-AAB3-047D3D81E45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
        <p:nvSpPr>
          <p:cNvPr id="6" name="Espace réservé du numéro de diapositive 5"/>
          <p:cNvSpPr>
            <a:spLocks noGrp="1"/>
          </p:cNvSpPr>
          <p:nvPr>
            <p:ph type="sldNum" sz="quarter" idx="12"/>
          </p:nvPr>
        </p:nvSpPr>
        <p:spPr/>
        <p:txBody>
          <a:bodyPr/>
          <a:lstStyle/>
          <a:p>
            <a:fld id="{24E0A969-C442-4FFC-979A-A12688C3908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
        <p:nvSpPr>
          <p:cNvPr id="6" name="Espace réservé du numéro de diapositive 5"/>
          <p:cNvSpPr>
            <a:spLocks noGrp="1"/>
          </p:cNvSpPr>
          <p:nvPr>
            <p:ph type="sldNum" sz="quarter" idx="12"/>
          </p:nvPr>
        </p:nvSpPr>
        <p:spPr/>
        <p:txBody>
          <a:bodyPr/>
          <a:lstStyle/>
          <a:p>
            <a:fld id="{249F16D1-42A7-4465-BDDF-E4B67FDE6710}"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307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243638"/>
            <a:ext cx="2133600" cy="45720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8400"/>
            <a:ext cx="2895600" cy="457200"/>
          </a:xfrm>
        </p:spPr>
        <p:txBody>
          <a:bodyPr/>
          <a:lstStyle>
            <a:lvl1pPr>
              <a:defRPr/>
            </a:lvl1pPr>
          </a:lstStyle>
          <a:p>
            <a:r>
              <a:rPr lang="fr-FR" smtClean="0"/>
              <a:t>Ettighoffer Copyright 2009</a:t>
            </a:r>
            <a:endParaRPr lang="fr-FR"/>
          </a:p>
        </p:txBody>
      </p:sp>
      <p:sp>
        <p:nvSpPr>
          <p:cNvPr id="7" name="Espace réservé du numéro de diapositive 6"/>
          <p:cNvSpPr>
            <a:spLocks noGrp="1"/>
          </p:cNvSpPr>
          <p:nvPr>
            <p:ph type="sldNum" sz="quarter" idx="12"/>
          </p:nvPr>
        </p:nvSpPr>
        <p:spPr>
          <a:xfrm>
            <a:off x="6553200" y="6243638"/>
            <a:ext cx="2133600" cy="457200"/>
          </a:xfrm>
        </p:spPr>
        <p:txBody>
          <a:bodyPr/>
          <a:lstStyle>
            <a:lvl1pPr>
              <a:defRPr/>
            </a:lvl1pPr>
          </a:lstStyle>
          <a:p>
            <a:fld id="{1F4BE6C2-B099-4DE6-9BE8-CC87854B403C}" type="slidenum">
              <a:rPr lang="fr-F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r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smtClean="0"/>
              <a:t>Cliquez pour modifier le style du titre</a:t>
            </a:r>
            <a:endParaRPr lang="fr-FR"/>
          </a:p>
        </p:txBody>
      </p:sp>
      <p:sp>
        <p:nvSpPr>
          <p:cNvPr id="3" name="Espace réservé du graphique 2"/>
          <p:cNvSpPr>
            <a:spLocks noGrp="1"/>
          </p:cNvSpPr>
          <p:nvPr>
            <p:ph type="chart" idx="1"/>
          </p:nvPr>
        </p:nvSpPr>
        <p:spPr>
          <a:xfrm>
            <a:off x="457200" y="1600200"/>
            <a:ext cx="8229600" cy="4530725"/>
          </a:xfrm>
        </p:spPr>
        <p:txBody>
          <a:bodyPr/>
          <a:lstStyle/>
          <a:p>
            <a:endParaRPr lang="fr-FR"/>
          </a:p>
        </p:txBody>
      </p:sp>
      <p:sp>
        <p:nvSpPr>
          <p:cNvPr id="4" name="Espace réservé de la date 3"/>
          <p:cNvSpPr>
            <a:spLocks noGrp="1"/>
          </p:cNvSpPr>
          <p:nvPr>
            <p:ph type="dt" sz="half" idx="10"/>
          </p:nvPr>
        </p:nvSpPr>
        <p:spPr>
          <a:xfrm>
            <a:off x="457200" y="6243638"/>
            <a:ext cx="2133600" cy="457200"/>
          </a:xfrm>
        </p:spPr>
        <p:txBody>
          <a:bodyPr/>
          <a:lstStyle>
            <a:lvl1pPr>
              <a:defRPr/>
            </a:lvl1pPr>
          </a:lstStyle>
          <a:p>
            <a:endParaRPr lang="fr-FR"/>
          </a:p>
        </p:txBody>
      </p:sp>
      <p:sp>
        <p:nvSpPr>
          <p:cNvPr id="5" name="Espace réservé du pied de page 4"/>
          <p:cNvSpPr>
            <a:spLocks noGrp="1"/>
          </p:cNvSpPr>
          <p:nvPr>
            <p:ph type="ftr" sz="quarter" idx="11"/>
          </p:nvPr>
        </p:nvSpPr>
        <p:spPr>
          <a:xfrm>
            <a:off x="3124200" y="6248400"/>
            <a:ext cx="2895600" cy="457200"/>
          </a:xfrm>
        </p:spPr>
        <p:txBody>
          <a:bodyPr/>
          <a:lstStyle>
            <a:lvl1pPr>
              <a:defRPr/>
            </a:lvl1pPr>
          </a:lstStyle>
          <a:p>
            <a:r>
              <a:rPr lang="fr-FR" smtClean="0"/>
              <a:t>Ettighoffer Copyright 2009</a:t>
            </a:r>
            <a:endParaRPr lang="fr-FR"/>
          </a:p>
        </p:txBody>
      </p:sp>
      <p:sp>
        <p:nvSpPr>
          <p:cNvPr id="6" name="Espace réservé du numéro de diapositive 5"/>
          <p:cNvSpPr>
            <a:spLocks noGrp="1"/>
          </p:cNvSpPr>
          <p:nvPr>
            <p:ph type="sldNum" sz="quarter" idx="12"/>
          </p:nvPr>
        </p:nvSpPr>
        <p:spPr>
          <a:xfrm>
            <a:off x="6553200" y="6243638"/>
            <a:ext cx="2133600" cy="457200"/>
          </a:xfrm>
        </p:spPr>
        <p:txBody>
          <a:bodyPr/>
          <a:lstStyle>
            <a:lvl1pPr>
              <a:defRPr/>
            </a:lvl1pPr>
          </a:lstStyle>
          <a:p>
            <a:fld id="{314D1FB0-6D1E-4225-9475-F6F937818A8B}" type="slidenum">
              <a:rPr lang="fr-FR"/>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495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graphique 3"/>
          <p:cNvSpPr>
            <a:spLocks noGrp="1"/>
          </p:cNvSpPr>
          <p:nvPr>
            <p:ph type="chart" sz="half" idx="2"/>
          </p:nvPr>
        </p:nvSpPr>
        <p:spPr>
          <a:xfrm>
            <a:off x="4648200" y="1600200"/>
            <a:ext cx="4038600" cy="4495800"/>
          </a:xfrm>
        </p:spPr>
        <p:txBody>
          <a:bodyPr/>
          <a:lstStyle/>
          <a:p>
            <a:pPr lvl="0"/>
            <a:endParaRPr lang="fr-FR" noProof="0" dirty="0" smtClean="0"/>
          </a:p>
        </p:txBody>
      </p:sp>
      <p:sp>
        <p:nvSpPr>
          <p:cNvPr id="5" name="Rectangle 19"/>
          <p:cNvSpPr>
            <a:spLocks noGrp="1" noChangeArrowheads="1"/>
          </p:cNvSpPr>
          <p:nvPr>
            <p:ph type="dt" sz="half" idx="10"/>
          </p:nvPr>
        </p:nvSpPr>
        <p:spPr>
          <a:ln/>
        </p:spPr>
        <p:txBody>
          <a:bodyPr/>
          <a:lstStyle>
            <a:lvl1pPr>
              <a:defRPr/>
            </a:lvl1pPr>
          </a:lstStyle>
          <a:p>
            <a:pPr>
              <a:defRPr/>
            </a:pPr>
            <a:endParaRPr lang="fr-FR"/>
          </a:p>
        </p:txBody>
      </p:sp>
      <p:sp>
        <p:nvSpPr>
          <p:cNvPr id="6" name="Rectangle 20"/>
          <p:cNvSpPr>
            <a:spLocks noGrp="1" noChangeArrowheads="1"/>
          </p:cNvSpPr>
          <p:nvPr>
            <p:ph type="ftr" sz="quarter" idx="11"/>
          </p:nvPr>
        </p:nvSpPr>
        <p:spPr>
          <a:ln/>
        </p:spPr>
        <p:txBody>
          <a:bodyPr/>
          <a:lstStyle>
            <a:lvl1pPr>
              <a:defRPr/>
            </a:lvl1pPr>
          </a:lstStyle>
          <a:p>
            <a:pPr>
              <a:defRPr/>
            </a:pPr>
            <a:r>
              <a:rPr lang="fr-FR" smtClean="0"/>
              <a:t>Ettighoffer Copyright 2009</a:t>
            </a:r>
            <a:endParaRPr lang="fr-FR"/>
          </a:p>
        </p:txBody>
      </p:sp>
      <p:sp>
        <p:nvSpPr>
          <p:cNvPr id="7" name="Rectangle 21"/>
          <p:cNvSpPr>
            <a:spLocks noGrp="1" noChangeArrowheads="1"/>
          </p:cNvSpPr>
          <p:nvPr>
            <p:ph type="sldNum" sz="quarter" idx="12"/>
          </p:nvPr>
        </p:nvSpPr>
        <p:spPr>
          <a:ln/>
        </p:spPr>
        <p:txBody>
          <a:bodyPr/>
          <a:lstStyle>
            <a:lvl1pPr>
              <a:defRPr/>
            </a:lvl1pPr>
          </a:lstStyle>
          <a:p>
            <a:pPr>
              <a:defRPr/>
            </a:pPr>
            <a:fld id="{50D45007-E704-497F-8E7A-D87428035EAE}"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fr-FR" smtClean="0"/>
              <a:t>Ettighoffer Copyright 2009</a:t>
            </a:r>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9EBA6B4-9AF7-47F6-BC24-2F1A94743647}"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4" r:id="rId14"/>
  </p:sldLayoutIdLst>
  <p:hf hd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2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4.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3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23850" y="685800"/>
            <a:ext cx="8496300" cy="1806575"/>
          </a:xfrm>
          <a:noFill/>
          <a:ln/>
          <a:effectLst>
            <a:outerShdw dist="13470" dir="2700000" algn="ctr" rotWithShape="0">
              <a:schemeClr val="bg2"/>
            </a:outerShdw>
          </a:effectLst>
        </p:spPr>
        <p:txBody>
          <a:bodyPr lIns="92075" tIns="46038" rIns="92075" bIns="46038" anchor="ctr" anchorCtr="0">
            <a:normAutofit/>
          </a:bodyPr>
          <a:lstStyle/>
          <a:p>
            <a:pPr>
              <a:lnSpc>
                <a:spcPct val="90000"/>
              </a:lnSpc>
            </a:pPr>
            <a:r>
              <a:rPr lang="fr-FR" sz="3200" dirty="0" smtClean="0">
                <a:solidFill>
                  <a:srgbClr val="FF0000"/>
                </a:solidFill>
              </a:rPr>
              <a:t>ENTREPRISE RELATIONNELLE</a:t>
            </a:r>
            <a:br>
              <a:rPr lang="fr-FR" sz="3200" dirty="0" smtClean="0">
                <a:solidFill>
                  <a:srgbClr val="FF0000"/>
                </a:solidFill>
              </a:rPr>
            </a:br>
            <a:r>
              <a:rPr lang="fr-FR" sz="3200" dirty="0" smtClean="0">
                <a:solidFill>
                  <a:srgbClr val="FF0000"/>
                </a:solidFill>
              </a:rPr>
              <a:t>&amp; </a:t>
            </a:r>
            <a:br>
              <a:rPr lang="fr-FR" sz="3200" dirty="0" smtClean="0">
                <a:solidFill>
                  <a:srgbClr val="FF0000"/>
                </a:solidFill>
              </a:rPr>
            </a:br>
            <a:r>
              <a:rPr lang="fr-FR" sz="3200" dirty="0" err="1" smtClean="0">
                <a:solidFill>
                  <a:srgbClr val="FF0000"/>
                </a:solidFill>
              </a:rPr>
              <a:t>E.Fertilisation</a:t>
            </a:r>
            <a:r>
              <a:rPr lang="fr-FR" sz="2800" dirty="0" smtClean="0">
                <a:solidFill>
                  <a:schemeClr val="hlink"/>
                </a:solidFill>
              </a:rPr>
              <a:t/>
            </a:r>
            <a:br>
              <a:rPr lang="fr-FR" sz="2800" dirty="0" smtClean="0">
                <a:solidFill>
                  <a:schemeClr val="hlink"/>
                </a:solidFill>
              </a:rPr>
            </a:br>
            <a:endParaRPr lang="fr-FR" sz="2600" b="1" u="sng" dirty="0">
              <a:effectLst/>
            </a:endParaRPr>
          </a:p>
        </p:txBody>
      </p:sp>
      <p:sp>
        <p:nvSpPr>
          <p:cNvPr id="5123" name="Rectangle 3"/>
          <p:cNvSpPr>
            <a:spLocks noGrp="1" noChangeArrowheads="1"/>
          </p:cNvSpPr>
          <p:nvPr>
            <p:ph type="subTitle" idx="1"/>
          </p:nvPr>
        </p:nvSpPr>
        <p:spPr>
          <a:xfrm>
            <a:off x="323850" y="3286124"/>
            <a:ext cx="8515350" cy="2581276"/>
          </a:xfrm>
          <a:noFill/>
          <a:ln/>
        </p:spPr>
        <p:txBody>
          <a:bodyPr lIns="92075" tIns="46038" rIns="92075" bIns="46038">
            <a:normAutofit fontScale="55000" lnSpcReduction="20000"/>
          </a:bodyPr>
          <a:lstStyle/>
          <a:p>
            <a:endParaRPr lang="fr-FR" sz="3000" dirty="0" smtClean="0"/>
          </a:p>
          <a:p>
            <a:r>
              <a:rPr lang="fr-FR" sz="5800" dirty="0" smtClean="0">
                <a:latin typeface="+mj-lt"/>
              </a:rPr>
              <a:t>Tu es fleur ou abeille!?</a:t>
            </a:r>
          </a:p>
          <a:p>
            <a:endParaRPr lang="fr-FR" sz="3300" dirty="0" smtClean="0">
              <a:latin typeface="+mj-lt"/>
            </a:endParaRPr>
          </a:p>
          <a:p>
            <a:r>
              <a:rPr lang="fr-FR" sz="3200" dirty="0" smtClean="0">
                <a:latin typeface="+mj-lt"/>
              </a:rPr>
              <a:t>18 </a:t>
            </a:r>
            <a:r>
              <a:rPr lang="fr-FR" sz="3200" dirty="0" smtClean="0">
                <a:latin typeface="+mj-lt"/>
              </a:rPr>
              <a:t>juin 2009</a:t>
            </a:r>
            <a:endParaRPr lang="fr-FR" sz="3200" dirty="0">
              <a:latin typeface="+mj-lt"/>
            </a:endParaRPr>
          </a:p>
          <a:p>
            <a:endParaRPr lang="fr-FR" sz="2400" dirty="0" smtClean="0"/>
          </a:p>
          <a:p>
            <a:endParaRPr lang="fr-FR" sz="2400" dirty="0" smtClean="0"/>
          </a:p>
          <a:p>
            <a:endParaRPr lang="fr-FR" sz="2400" dirty="0"/>
          </a:p>
          <a:p>
            <a:endParaRPr lang="fr-FR" sz="1800" dirty="0"/>
          </a:p>
          <a:p>
            <a:pPr algn="r">
              <a:lnSpc>
                <a:spcPct val="80000"/>
              </a:lnSpc>
            </a:pPr>
            <a:r>
              <a:rPr lang="fr-FR" sz="2000" b="1" dirty="0">
                <a:latin typeface="+mj-lt"/>
              </a:rPr>
              <a:t>Denis Ettighoffer</a:t>
            </a:r>
          </a:p>
          <a:p>
            <a:pPr algn="r">
              <a:lnSpc>
                <a:spcPct val="80000"/>
              </a:lnSpc>
            </a:pPr>
            <a:r>
              <a:rPr lang="fr-FR" sz="2000" b="1" dirty="0">
                <a:latin typeface="+mj-lt"/>
              </a:rPr>
              <a:t>Eurotechnopolis Institut</a:t>
            </a: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16016" y="548680"/>
            <a:ext cx="4186808" cy="2160240"/>
          </a:xfrm>
        </p:spPr>
        <p:txBody>
          <a:bodyPr/>
          <a:lstStyle/>
          <a:p>
            <a:r>
              <a:rPr lang="fr-FR" sz="1200" dirty="0"/>
              <a:t> </a:t>
            </a:r>
            <a:br>
              <a:rPr lang="fr-FR" sz="1200" dirty="0"/>
            </a:br>
            <a:r>
              <a:rPr lang="fr-FR" sz="1800" dirty="0"/>
              <a:t> « Avant les gens allaient là </a:t>
            </a:r>
            <a:br>
              <a:rPr lang="fr-FR" sz="1800" dirty="0"/>
            </a:br>
            <a:r>
              <a:rPr lang="fr-FR" sz="1800" dirty="0"/>
              <a:t>Où il y avait du travail, </a:t>
            </a:r>
            <a:br>
              <a:rPr lang="fr-FR" sz="1800" dirty="0"/>
            </a:br>
            <a:r>
              <a:rPr lang="fr-FR" sz="1800" dirty="0"/>
              <a:t>Maintenant ils vont là </a:t>
            </a:r>
            <a:br>
              <a:rPr lang="fr-FR" sz="1800" dirty="0"/>
            </a:br>
            <a:r>
              <a:rPr lang="fr-FR" sz="1800" dirty="0"/>
              <a:t>Où l’on peut créer et imaginer » </a:t>
            </a:r>
            <a:br>
              <a:rPr lang="fr-FR" sz="1800" dirty="0"/>
            </a:br>
            <a:r>
              <a:rPr lang="fr-FR" sz="1800" dirty="0"/>
              <a:t>Richard Florida </a:t>
            </a:r>
            <a:r>
              <a:rPr lang="fr-FR" sz="1100" dirty="0"/>
              <a:t/>
            </a:r>
            <a:br>
              <a:rPr lang="fr-FR" sz="1100" dirty="0"/>
            </a:br>
            <a:endParaRPr lang="fr-FR" sz="1100" dirty="0"/>
          </a:p>
        </p:txBody>
      </p:sp>
      <p:sp>
        <p:nvSpPr>
          <p:cNvPr id="3" name="Espace réservé du contenu 2"/>
          <p:cNvSpPr>
            <a:spLocks noGrp="1"/>
          </p:cNvSpPr>
          <p:nvPr>
            <p:ph idx="1"/>
          </p:nvPr>
        </p:nvSpPr>
        <p:spPr>
          <a:xfrm>
            <a:off x="457200" y="2924944"/>
            <a:ext cx="6419056" cy="3171056"/>
          </a:xfrm>
        </p:spPr>
        <p:txBody>
          <a:bodyPr/>
          <a:lstStyle/>
          <a:p>
            <a:endParaRPr lang="fr-FR" dirty="0"/>
          </a:p>
        </p:txBody>
      </p:sp>
      <p:sp>
        <p:nvSpPr>
          <p:cNvPr id="4" name="Espace réservé du pied de page 3"/>
          <p:cNvSpPr>
            <a:spLocks noGrp="1"/>
          </p:cNvSpPr>
          <p:nvPr>
            <p:ph type="ftr" sz="quarter" idx="11"/>
          </p:nvPr>
        </p:nvSpPr>
        <p:spPr/>
        <p:txBody>
          <a:bodyPr/>
          <a:lstStyle/>
          <a:p>
            <a:r>
              <a:rPr lang="fr-FR" smtClean="0"/>
              <a:t>Eurotechnopolis Institut Copyright 2003</a:t>
            </a:r>
            <a:endParaRPr lang="fr-FR"/>
          </a:p>
        </p:txBody>
      </p:sp>
      <p:sp>
        <p:nvSpPr>
          <p:cNvPr id="5" name="Espace réservé du numéro de diapositive 4"/>
          <p:cNvSpPr>
            <a:spLocks noGrp="1"/>
          </p:cNvSpPr>
          <p:nvPr>
            <p:ph type="sldNum" sz="quarter" idx="12"/>
          </p:nvPr>
        </p:nvSpPr>
        <p:spPr/>
        <p:txBody>
          <a:bodyPr/>
          <a:lstStyle/>
          <a:p>
            <a:fld id="{F8E5CC99-D7F5-45BB-BD12-707A7ABC8DE7}"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411163"/>
            <a:ext cx="7772400" cy="1001712"/>
          </a:xfrm>
        </p:spPr>
        <p:txBody>
          <a:bodyPr>
            <a:noAutofit/>
          </a:bodyPr>
          <a:lstStyle/>
          <a:p>
            <a:r>
              <a:rPr lang="fr-FR" sz="3200" b="1" dirty="0">
                <a:solidFill>
                  <a:srgbClr val="FF0000"/>
                </a:solidFill>
                <a:effectLst>
                  <a:outerShdw blurRad="38100" dist="38100" dir="2700000" algn="tl">
                    <a:srgbClr val="000000">
                      <a:alpha val="43137"/>
                    </a:srgbClr>
                  </a:outerShdw>
                </a:effectLst>
              </a:rPr>
              <a:t>Entreprise et Travail  au </a:t>
            </a:r>
            <a:r>
              <a:rPr lang="fr-FR" sz="3200" b="1" dirty="0" smtClean="0">
                <a:solidFill>
                  <a:srgbClr val="FF0000"/>
                </a:solidFill>
                <a:effectLst>
                  <a:outerShdw blurRad="38100" dist="38100" dir="2700000" algn="tl">
                    <a:srgbClr val="000000">
                      <a:alpha val="43137"/>
                    </a:srgbClr>
                  </a:outerShdw>
                </a:effectLst>
              </a:rPr>
              <a:t>XXIe </a:t>
            </a:r>
            <a:r>
              <a:rPr lang="fr-FR" sz="3200" b="1" dirty="0">
                <a:solidFill>
                  <a:srgbClr val="FF0000"/>
                </a:solidFill>
                <a:effectLst>
                  <a:outerShdw blurRad="38100" dist="38100" dir="2700000" algn="tl">
                    <a:srgbClr val="000000">
                      <a:alpha val="43137"/>
                    </a:srgbClr>
                  </a:outerShdw>
                </a:effectLst>
              </a:rPr>
              <a:t>siècle: l’entreprise relationnelle</a:t>
            </a:r>
            <a:endParaRPr lang="fr-FR" sz="3600" b="1" dirty="0">
              <a:solidFill>
                <a:srgbClr val="FF0000"/>
              </a:solidFill>
              <a:effectLst>
                <a:outerShdw blurRad="38100" dist="38100" dir="2700000" algn="tl">
                  <a:srgbClr val="000000">
                    <a:alpha val="43137"/>
                  </a:srgbClr>
                </a:outerShdw>
              </a:effectLst>
            </a:endParaRPr>
          </a:p>
        </p:txBody>
      </p:sp>
      <p:sp>
        <p:nvSpPr>
          <p:cNvPr id="23555" name="Rectangle 3"/>
          <p:cNvSpPr>
            <a:spLocks noGrp="1" noChangeArrowheads="1"/>
          </p:cNvSpPr>
          <p:nvPr>
            <p:ph idx="1"/>
          </p:nvPr>
        </p:nvSpPr>
        <p:spPr>
          <a:xfrm>
            <a:off x="285720" y="1785926"/>
            <a:ext cx="8572559" cy="4451362"/>
          </a:xfrm>
        </p:spPr>
        <p:txBody>
          <a:bodyPr>
            <a:normAutofit/>
          </a:bodyPr>
          <a:lstStyle/>
          <a:p>
            <a:pPr marL="609600" indent="-609600">
              <a:lnSpc>
                <a:spcPct val="90000"/>
              </a:lnSpc>
              <a:buNone/>
            </a:pPr>
            <a:r>
              <a:rPr lang="fr-FR" b="1" dirty="0" smtClean="0">
                <a:solidFill>
                  <a:schemeClr val="bg1"/>
                </a:solidFill>
                <a:latin typeface="+mj-lt"/>
              </a:rPr>
              <a:t>I - Introduction</a:t>
            </a:r>
          </a:p>
          <a:p>
            <a:pPr marL="609600" indent="-609600">
              <a:lnSpc>
                <a:spcPct val="90000"/>
              </a:lnSpc>
              <a:buNone/>
            </a:pPr>
            <a:r>
              <a:rPr lang="fr-FR" b="1" dirty="0" smtClean="0">
                <a:solidFill>
                  <a:schemeClr val="bg1"/>
                </a:solidFill>
                <a:latin typeface="+mj-lt"/>
              </a:rPr>
              <a:t>II - L’entreprise passe </a:t>
            </a:r>
            <a:r>
              <a:rPr lang="fr-FR" b="1" dirty="0">
                <a:solidFill>
                  <a:schemeClr val="bg1"/>
                </a:solidFill>
                <a:latin typeface="+mj-lt"/>
              </a:rPr>
              <a:t>d’une logique </a:t>
            </a:r>
            <a:r>
              <a:rPr lang="fr-FR" b="1" dirty="0" smtClean="0">
                <a:solidFill>
                  <a:schemeClr val="bg1"/>
                </a:solidFill>
                <a:latin typeface="+mj-lt"/>
              </a:rPr>
              <a:t>des fonctions </a:t>
            </a:r>
            <a:r>
              <a:rPr lang="fr-FR" b="1" dirty="0">
                <a:solidFill>
                  <a:schemeClr val="bg1"/>
                </a:solidFill>
                <a:latin typeface="+mj-lt"/>
              </a:rPr>
              <a:t>à une logique des </a:t>
            </a:r>
            <a:r>
              <a:rPr lang="fr-FR" b="1" dirty="0" smtClean="0">
                <a:solidFill>
                  <a:schemeClr val="bg1"/>
                </a:solidFill>
                <a:latin typeface="+mj-lt"/>
              </a:rPr>
              <a:t>relations…</a:t>
            </a:r>
          </a:p>
          <a:p>
            <a:pPr marL="609600" indent="-609600">
              <a:lnSpc>
                <a:spcPct val="90000"/>
              </a:lnSpc>
              <a:buNone/>
            </a:pPr>
            <a:r>
              <a:rPr lang="fr-FR" b="1" dirty="0" smtClean="0">
                <a:solidFill>
                  <a:schemeClr val="bg1"/>
                </a:solidFill>
                <a:latin typeface="+mj-lt"/>
              </a:rPr>
              <a:t>III - … sous </a:t>
            </a:r>
            <a:r>
              <a:rPr lang="fr-FR" b="1" dirty="0">
                <a:solidFill>
                  <a:schemeClr val="bg1"/>
                </a:solidFill>
                <a:latin typeface="+mj-lt"/>
              </a:rPr>
              <a:t>la pression d’un nouveau système de création de </a:t>
            </a:r>
            <a:r>
              <a:rPr lang="fr-FR" b="1" dirty="0" smtClean="0">
                <a:solidFill>
                  <a:schemeClr val="bg1"/>
                </a:solidFill>
                <a:latin typeface="+mj-lt"/>
              </a:rPr>
              <a:t>richesses.</a:t>
            </a:r>
            <a:endParaRPr lang="fr-FR" b="1" dirty="0">
              <a:solidFill>
                <a:schemeClr val="bg1"/>
              </a:solidFill>
              <a:latin typeface="+mj-lt"/>
            </a:endParaRPr>
          </a:p>
          <a:p>
            <a:pPr marL="609600" indent="-609600">
              <a:lnSpc>
                <a:spcPct val="90000"/>
              </a:lnSpc>
              <a:buNone/>
            </a:pPr>
            <a:r>
              <a:rPr lang="fr-FR" b="1" dirty="0" smtClean="0">
                <a:solidFill>
                  <a:schemeClr val="bg1"/>
                </a:solidFill>
                <a:latin typeface="+mj-lt"/>
              </a:rPr>
              <a:t>IV – Comment favoriser la « création de valeur ajoutée… conjuguée » et en tirer profit.</a:t>
            </a:r>
          </a:p>
          <a:p>
            <a:pPr marL="609600" indent="-609600">
              <a:lnSpc>
                <a:spcPct val="90000"/>
              </a:lnSpc>
              <a:buNone/>
            </a:pPr>
            <a:r>
              <a:rPr lang="fr-FR" b="1" dirty="0" smtClean="0">
                <a:solidFill>
                  <a:schemeClr val="bg1"/>
                </a:solidFill>
                <a:latin typeface="+mj-lt"/>
              </a:rPr>
              <a:t>V – Conclusions: Alors, Fleur ou Abeille!?</a:t>
            </a:r>
          </a:p>
          <a:p>
            <a:pPr marL="609600" indent="-609600">
              <a:lnSpc>
                <a:spcPct val="90000"/>
              </a:lnSpc>
              <a:buFont typeface="Monotype Sorts" pitchFamily="2" charset="2"/>
              <a:buAutoNum type="arabicPeriod"/>
            </a:pPr>
            <a:endParaRPr lang="fr-FR" sz="2400" dirty="0">
              <a:latin typeface="+mj-lt"/>
            </a:endParaRPr>
          </a:p>
        </p:txBody>
      </p:sp>
      <p:sp>
        <p:nvSpPr>
          <p:cNvPr id="4" name="Espace réservé du numéro de diapositive 5"/>
          <p:cNvSpPr>
            <a:spLocks noGrp="1"/>
          </p:cNvSpPr>
          <p:nvPr>
            <p:ph type="sldNum" sz="quarter" idx="12"/>
          </p:nvPr>
        </p:nvSpPr>
        <p:spPr/>
        <p:txBody>
          <a:bodyPr/>
          <a:lstStyle/>
          <a:p>
            <a:fld id="{21462E89-72A7-4D8E-9BCE-762490188B26}" type="slidenum">
              <a:rPr lang="fr-FR"/>
              <a:pPr/>
              <a:t>3</a:t>
            </a:fld>
            <a:endParaRPr lang="fr-F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dissolve">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dissolve">
                                      <p:cBhvr>
                                        <p:cTn id="12" dur="500"/>
                                        <p:tgtEl>
                                          <p:spTgt spid="23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555">
                                            <p:txEl>
                                              <p:pRg st="1" end="1"/>
                                            </p:txEl>
                                          </p:spTgt>
                                        </p:tgtEl>
                                        <p:attrNameLst>
                                          <p:attrName>style.visibility</p:attrName>
                                        </p:attrNameLst>
                                      </p:cBhvr>
                                      <p:to>
                                        <p:strVal val="visible"/>
                                      </p:to>
                                    </p:set>
                                    <p:animEffect transition="in" filter="dissolve">
                                      <p:cBhvr>
                                        <p:cTn id="17" dur="500"/>
                                        <p:tgtEl>
                                          <p:spTgt spid="23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555">
                                            <p:txEl>
                                              <p:pRg st="2" end="2"/>
                                            </p:txEl>
                                          </p:spTgt>
                                        </p:tgtEl>
                                        <p:attrNameLst>
                                          <p:attrName>style.visibility</p:attrName>
                                        </p:attrNameLst>
                                      </p:cBhvr>
                                      <p:to>
                                        <p:strVal val="visible"/>
                                      </p:to>
                                    </p:set>
                                    <p:animEffect transition="in" filter="dissolve">
                                      <p:cBhvr>
                                        <p:cTn id="22" dur="500"/>
                                        <p:tgtEl>
                                          <p:spTgt spid="23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555">
                                            <p:txEl>
                                              <p:pRg st="3" end="3"/>
                                            </p:txEl>
                                          </p:spTgt>
                                        </p:tgtEl>
                                        <p:attrNameLst>
                                          <p:attrName>style.visibility</p:attrName>
                                        </p:attrNameLst>
                                      </p:cBhvr>
                                      <p:to>
                                        <p:strVal val="visible"/>
                                      </p:to>
                                    </p:set>
                                    <p:animEffect transition="in" filter="dissolve">
                                      <p:cBhvr>
                                        <p:cTn id="27" dur="500"/>
                                        <p:tgtEl>
                                          <p:spTgt spid="235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555">
                                            <p:txEl>
                                              <p:pRg st="4" end="4"/>
                                            </p:txEl>
                                          </p:spTgt>
                                        </p:tgtEl>
                                        <p:attrNameLst>
                                          <p:attrName>style.visibility</p:attrName>
                                        </p:attrNameLst>
                                      </p:cBhvr>
                                      <p:to>
                                        <p:strVal val="visible"/>
                                      </p:to>
                                    </p:set>
                                    <p:animEffect transition="in" filter="dissolve">
                                      <p:cBhvr>
                                        <p:cTn id="32"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fld id="{8D626CBE-69D6-4A25-A9FC-84367C404984}" type="slidenum">
              <a:rPr lang="fr-FR"/>
              <a:pPr/>
              <a:t>4</a:t>
            </a:fld>
            <a:endParaRPr lang="fr-FR"/>
          </a:p>
        </p:txBody>
      </p:sp>
      <p:sp>
        <p:nvSpPr>
          <p:cNvPr id="94210" name="Rectangle 2"/>
          <p:cNvSpPr>
            <a:spLocks noGrp="1" noChangeArrowheads="1"/>
          </p:cNvSpPr>
          <p:nvPr>
            <p:ph type="title"/>
          </p:nvPr>
        </p:nvSpPr>
        <p:spPr>
          <a:xfrm>
            <a:off x="381000" y="381000"/>
            <a:ext cx="8439150" cy="1319213"/>
          </a:xfrm>
          <a:noFill/>
          <a:ln/>
        </p:spPr>
        <p:txBody>
          <a:bodyPr lIns="92075" tIns="46038" rIns="92075" bIns="46038" anchorCtr="0"/>
          <a:lstStyle/>
          <a:p>
            <a:pPr>
              <a:lnSpc>
                <a:spcPct val="90000"/>
              </a:lnSpc>
            </a:pPr>
            <a:r>
              <a:rPr lang="fr-FR" sz="2800">
                <a:solidFill>
                  <a:srgbClr val="FF00FF"/>
                </a:solidFill>
                <a:effectLst/>
                <a:latin typeface="Tahoma" pitchFamily="34" charset="0"/>
              </a:rPr>
              <a:t/>
            </a:r>
            <a:br>
              <a:rPr lang="fr-FR" sz="2800">
                <a:solidFill>
                  <a:srgbClr val="FF00FF"/>
                </a:solidFill>
                <a:effectLst/>
                <a:latin typeface="Tahoma" pitchFamily="34" charset="0"/>
              </a:rPr>
            </a:br>
            <a:r>
              <a:rPr lang="fr-FR" sz="2800">
                <a:solidFill>
                  <a:srgbClr val="FF00FF"/>
                </a:solidFill>
                <a:effectLst/>
                <a:latin typeface="Tahoma" pitchFamily="34" charset="0"/>
              </a:rPr>
              <a:t> </a:t>
            </a:r>
            <a:br>
              <a:rPr lang="fr-FR" sz="2800">
                <a:solidFill>
                  <a:srgbClr val="FF00FF"/>
                </a:solidFill>
                <a:effectLst/>
                <a:latin typeface="Tahoma" pitchFamily="34" charset="0"/>
              </a:rPr>
            </a:br>
            <a:endParaRPr lang="fr-FR" sz="2800">
              <a:solidFill>
                <a:srgbClr val="FF00FF"/>
              </a:solidFill>
              <a:effectLst/>
              <a:latin typeface="Tahoma" pitchFamily="34" charset="0"/>
            </a:endParaRPr>
          </a:p>
        </p:txBody>
      </p:sp>
      <p:sp>
        <p:nvSpPr>
          <p:cNvPr id="94211" name="Rectangle 3"/>
          <p:cNvSpPr>
            <a:spLocks noGrp="1" noChangeArrowheads="1"/>
          </p:cNvSpPr>
          <p:nvPr>
            <p:ph type="body" idx="1"/>
          </p:nvPr>
        </p:nvSpPr>
        <p:spPr>
          <a:xfrm>
            <a:off x="323850" y="2133600"/>
            <a:ext cx="8640763" cy="4175125"/>
          </a:xfrm>
          <a:noFill/>
          <a:ln/>
        </p:spPr>
        <p:txBody>
          <a:bodyPr lIns="92075" tIns="46038" rIns="92075" bIns="46038"/>
          <a:lstStyle/>
          <a:p>
            <a:pPr>
              <a:lnSpc>
                <a:spcPct val="80000"/>
              </a:lnSpc>
            </a:pPr>
            <a:r>
              <a:rPr lang="fr-FR" sz="1800" dirty="0">
                <a:effectLst/>
                <a:latin typeface="Tahoma" pitchFamily="34" charset="0"/>
              </a:rPr>
              <a:t>Partout la notoriété des idées est le résultat d’un travail de groupe: publications scientifiques signées de plus d’une dizaine de noms.</a:t>
            </a:r>
          </a:p>
          <a:p>
            <a:pPr>
              <a:lnSpc>
                <a:spcPct val="80000"/>
              </a:lnSpc>
            </a:pPr>
            <a:r>
              <a:rPr lang="fr-FR" sz="1800" dirty="0">
                <a:effectLst/>
                <a:latin typeface="Tahoma" pitchFamily="34" charset="0"/>
              </a:rPr>
              <a:t>Le maillage des organisations savantes se substitue aux lignes hiérarchiques traditionnelles en évitant les mauvais …. </a:t>
            </a:r>
          </a:p>
          <a:p>
            <a:pPr>
              <a:lnSpc>
                <a:spcPct val="80000"/>
              </a:lnSpc>
            </a:pPr>
            <a:r>
              <a:rPr lang="fr-FR" sz="1800" dirty="0">
                <a:effectLst/>
                <a:latin typeface="Tahoma" pitchFamily="34" charset="0"/>
              </a:rPr>
              <a:t>80% des projets nouveaux concernent entre 4 et 25 personnes maximum partagées avec de plus en plus de gens extérieurs à l’entreprise  </a:t>
            </a:r>
            <a:r>
              <a:rPr lang="fr-FR" sz="900" dirty="0">
                <a:effectLst/>
                <a:latin typeface="Tahoma" pitchFamily="34" charset="0"/>
              </a:rPr>
              <a:t>(Etude Apple 1989).</a:t>
            </a:r>
          </a:p>
          <a:p>
            <a:pPr>
              <a:lnSpc>
                <a:spcPct val="80000"/>
              </a:lnSpc>
            </a:pPr>
            <a:r>
              <a:rPr lang="en-US" sz="1800" dirty="0">
                <a:effectLst/>
                <a:latin typeface="Tahoma" pitchFamily="34" charset="0"/>
              </a:rPr>
              <a:t>Si 80% des innovations sur les </a:t>
            </a:r>
            <a:r>
              <a:rPr lang="en-US" sz="1800" i="1" dirty="0">
                <a:effectLst/>
                <a:latin typeface="Tahoma" pitchFamily="34" charset="0"/>
              </a:rPr>
              <a:t>process</a:t>
            </a:r>
            <a:r>
              <a:rPr lang="en-US" sz="1800" dirty="0">
                <a:effectLst/>
                <a:latin typeface="Tahoma" pitchFamily="34" charset="0"/>
              </a:rPr>
              <a:t> </a:t>
            </a:r>
            <a:r>
              <a:rPr lang="en-US" sz="1800" dirty="0" err="1">
                <a:effectLst/>
                <a:latin typeface="Tahoma" pitchFamily="34" charset="0"/>
              </a:rPr>
              <a:t>viennent</a:t>
            </a:r>
            <a:r>
              <a:rPr lang="en-US" sz="1800" dirty="0">
                <a:effectLst/>
                <a:latin typeface="Tahoma" pitchFamily="34" charset="0"/>
              </a:rPr>
              <a:t> de </a:t>
            </a:r>
            <a:r>
              <a:rPr lang="en-US" sz="1800" dirty="0" err="1">
                <a:effectLst/>
                <a:latin typeface="Tahoma" pitchFamily="34" charset="0"/>
              </a:rPr>
              <a:t>l’intérieur</a:t>
            </a:r>
            <a:r>
              <a:rPr lang="en-US" sz="1800" dirty="0">
                <a:effectLst/>
                <a:latin typeface="Tahoma" pitchFamily="34" charset="0"/>
              </a:rPr>
              <a:t>, les </a:t>
            </a:r>
            <a:r>
              <a:rPr lang="en-US" sz="1800" dirty="0" err="1">
                <a:effectLst/>
                <a:latin typeface="Tahoma" pitchFamily="34" charset="0"/>
              </a:rPr>
              <a:t>entreprises</a:t>
            </a:r>
            <a:r>
              <a:rPr lang="en-US" sz="1800" dirty="0">
                <a:effectLst/>
                <a:latin typeface="Tahoma" pitchFamily="34" charset="0"/>
              </a:rPr>
              <a:t> </a:t>
            </a:r>
            <a:r>
              <a:rPr lang="en-US" sz="1800" dirty="0" err="1">
                <a:effectLst/>
                <a:latin typeface="Tahoma" pitchFamily="34" charset="0"/>
              </a:rPr>
              <a:t>savent</a:t>
            </a:r>
            <a:r>
              <a:rPr lang="en-US" sz="1800" dirty="0">
                <a:effectLst/>
                <a:latin typeface="Tahoma" pitchFamily="34" charset="0"/>
              </a:rPr>
              <a:t> </a:t>
            </a:r>
            <a:r>
              <a:rPr lang="en-US" sz="1800" dirty="0" err="1">
                <a:effectLst/>
                <a:latin typeface="Tahoma" pitchFamily="34" charset="0"/>
              </a:rPr>
              <a:t>que</a:t>
            </a:r>
            <a:r>
              <a:rPr lang="en-US" sz="1800" dirty="0">
                <a:effectLst/>
                <a:latin typeface="Tahoma" pitchFamily="34" charset="0"/>
              </a:rPr>
              <a:t> 80% des innovations </a:t>
            </a:r>
            <a:r>
              <a:rPr lang="en-US" sz="1800" dirty="0" err="1">
                <a:effectLst/>
                <a:latin typeface="Tahoma" pitchFamily="34" charset="0"/>
              </a:rPr>
              <a:t>produits</a:t>
            </a:r>
            <a:r>
              <a:rPr lang="en-US" sz="1800" dirty="0">
                <a:effectLst/>
                <a:latin typeface="Tahoma" pitchFamily="34" charset="0"/>
              </a:rPr>
              <a:t> et services </a:t>
            </a:r>
            <a:r>
              <a:rPr lang="en-US" sz="1800" dirty="0" err="1">
                <a:effectLst/>
                <a:latin typeface="Tahoma" pitchFamily="34" charset="0"/>
              </a:rPr>
              <a:t>viennent</a:t>
            </a:r>
            <a:r>
              <a:rPr lang="en-US" sz="1800" dirty="0">
                <a:effectLst/>
                <a:latin typeface="Tahoma" pitchFamily="34" charset="0"/>
              </a:rPr>
              <a:t> de </a:t>
            </a:r>
            <a:r>
              <a:rPr lang="en-US" sz="1800" dirty="0" err="1">
                <a:effectLst/>
                <a:latin typeface="Tahoma" pitchFamily="34" charset="0"/>
              </a:rPr>
              <a:t>leurs</a:t>
            </a:r>
            <a:r>
              <a:rPr lang="en-US" sz="1800" dirty="0">
                <a:effectLst/>
                <a:latin typeface="Tahoma" pitchFamily="34" charset="0"/>
              </a:rPr>
              <a:t> </a:t>
            </a:r>
            <a:r>
              <a:rPr lang="en-US" sz="1800" dirty="0" err="1">
                <a:effectLst/>
                <a:latin typeface="Tahoma" pitchFamily="34" charset="0"/>
              </a:rPr>
              <a:t>partenaires</a:t>
            </a:r>
            <a:r>
              <a:rPr lang="en-US" sz="1800" dirty="0">
                <a:effectLst/>
                <a:latin typeface="Tahoma" pitchFamily="34" charset="0"/>
              </a:rPr>
              <a:t> et clients: </a:t>
            </a:r>
          </a:p>
          <a:p>
            <a:pPr>
              <a:lnSpc>
                <a:spcPct val="80000"/>
              </a:lnSpc>
            </a:pPr>
            <a:r>
              <a:rPr lang="en-US" sz="1800" dirty="0">
                <a:effectLst/>
                <a:latin typeface="Tahoma" pitchFamily="34" charset="0"/>
              </a:rPr>
              <a:t>Pour </a:t>
            </a:r>
            <a:r>
              <a:rPr lang="en-US" sz="1800" dirty="0" err="1">
                <a:effectLst/>
                <a:latin typeface="Tahoma" pitchFamily="34" charset="0"/>
              </a:rPr>
              <a:t>améliorer</a:t>
            </a:r>
            <a:r>
              <a:rPr lang="en-US" sz="1800" dirty="0">
                <a:effectLst/>
                <a:latin typeface="Tahoma" pitchFamily="34" charset="0"/>
              </a:rPr>
              <a:t> </a:t>
            </a:r>
            <a:r>
              <a:rPr lang="en-US" sz="1800" dirty="0" err="1">
                <a:effectLst/>
                <a:latin typeface="Tahoma" pitchFamily="34" charset="0"/>
              </a:rPr>
              <a:t>leur</a:t>
            </a:r>
            <a:r>
              <a:rPr lang="en-US" sz="1800" dirty="0">
                <a:effectLst/>
                <a:latin typeface="Tahoma" pitchFamily="34" charset="0"/>
              </a:rPr>
              <a:t> </a:t>
            </a:r>
            <a:r>
              <a:rPr lang="en-US" sz="1800" dirty="0" err="1">
                <a:effectLst/>
                <a:latin typeface="Tahoma" pitchFamily="34" charset="0"/>
              </a:rPr>
              <a:t>capacité</a:t>
            </a:r>
            <a:r>
              <a:rPr lang="en-US" sz="1800" dirty="0">
                <a:effectLst/>
                <a:latin typeface="Tahoma" pitchFamily="34" charset="0"/>
              </a:rPr>
              <a:t> à </a:t>
            </a:r>
            <a:r>
              <a:rPr lang="en-US" sz="1800" dirty="0" err="1">
                <a:effectLst/>
                <a:latin typeface="Tahoma" pitchFamily="34" charset="0"/>
              </a:rPr>
              <a:t>innover</a:t>
            </a:r>
            <a:r>
              <a:rPr lang="en-US" sz="1800" dirty="0">
                <a:effectLst/>
                <a:latin typeface="Tahoma" pitchFamily="34" charset="0"/>
              </a:rPr>
              <a:t> les </a:t>
            </a:r>
            <a:r>
              <a:rPr lang="en-US" sz="1800" dirty="0" err="1">
                <a:effectLst/>
                <a:latin typeface="Tahoma" pitchFamily="34" charset="0"/>
              </a:rPr>
              <a:t>entreprises</a:t>
            </a:r>
            <a:r>
              <a:rPr lang="en-US" sz="1800" dirty="0">
                <a:effectLst/>
                <a:latin typeface="Tahoma" pitchFamily="34" charset="0"/>
              </a:rPr>
              <a:t> </a:t>
            </a:r>
            <a:r>
              <a:rPr lang="en-US" sz="1800" dirty="0" err="1">
                <a:effectLst/>
                <a:latin typeface="Tahoma" pitchFamily="34" charset="0"/>
              </a:rPr>
              <a:t>doivent</a:t>
            </a:r>
            <a:r>
              <a:rPr lang="en-US" sz="1800" dirty="0">
                <a:effectLst/>
                <a:latin typeface="Tahoma" pitchFamily="34" charset="0"/>
              </a:rPr>
              <a:t> </a:t>
            </a:r>
            <a:r>
              <a:rPr lang="en-US" sz="1800" dirty="0" err="1">
                <a:effectLst/>
                <a:latin typeface="Tahoma" pitchFamily="34" charset="0"/>
              </a:rPr>
              <a:t>favoriser</a:t>
            </a:r>
            <a:r>
              <a:rPr lang="en-US" sz="1800" dirty="0">
                <a:effectLst/>
                <a:latin typeface="Tahoma" pitchFamily="34" charset="0"/>
              </a:rPr>
              <a:t> les </a:t>
            </a:r>
            <a:r>
              <a:rPr lang="en-US" sz="1800" dirty="0" err="1">
                <a:effectLst/>
                <a:latin typeface="Tahoma" pitchFamily="34" charset="0"/>
              </a:rPr>
              <a:t>échanges</a:t>
            </a:r>
            <a:r>
              <a:rPr lang="en-US" sz="1800" dirty="0">
                <a:effectLst/>
                <a:latin typeface="Tahoma" pitchFamily="34" charset="0"/>
              </a:rPr>
              <a:t> </a:t>
            </a:r>
            <a:r>
              <a:rPr lang="en-US" sz="1800" dirty="0" err="1">
                <a:effectLst/>
                <a:latin typeface="Tahoma" pitchFamily="34" charset="0"/>
              </a:rPr>
              <a:t>d’idées</a:t>
            </a:r>
            <a:r>
              <a:rPr lang="en-US" sz="1800" dirty="0">
                <a:effectLst/>
                <a:latin typeface="Tahoma" pitchFamily="34" charset="0"/>
              </a:rPr>
              <a:t> entre les </a:t>
            </a:r>
            <a:r>
              <a:rPr lang="en-US" sz="1800" dirty="0" err="1">
                <a:effectLst/>
                <a:latin typeface="Tahoma" pitchFamily="34" charset="0"/>
              </a:rPr>
              <a:t>composant</a:t>
            </a:r>
            <a:r>
              <a:rPr lang="en-US" sz="1800" dirty="0">
                <a:effectLst/>
                <a:latin typeface="Tahoma" pitchFamily="34" charset="0"/>
              </a:rPr>
              <a:t> de </a:t>
            </a:r>
            <a:r>
              <a:rPr lang="en-US" sz="1800" dirty="0" err="1">
                <a:effectLst/>
                <a:latin typeface="Tahoma" pitchFamily="34" charset="0"/>
              </a:rPr>
              <a:t>leurs</a:t>
            </a:r>
            <a:r>
              <a:rPr lang="en-US" sz="1800" dirty="0">
                <a:effectLst/>
                <a:latin typeface="Tahoma" pitchFamily="34" charset="0"/>
              </a:rPr>
              <a:t> </a:t>
            </a:r>
            <a:r>
              <a:rPr lang="en-US" sz="1800" dirty="0" err="1">
                <a:effectLst/>
                <a:latin typeface="Tahoma" pitchFamily="34" charset="0"/>
              </a:rPr>
              <a:t>écosystèmes</a:t>
            </a:r>
            <a:r>
              <a:rPr lang="en-US" sz="1800" dirty="0">
                <a:effectLst/>
                <a:latin typeface="Tahoma" pitchFamily="34" charset="0"/>
              </a:rPr>
              <a:t> grâce aux Networks. </a:t>
            </a:r>
          </a:p>
          <a:p>
            <a:pPr>
              <a:lnSpc>
                <a:spcPct val="80000"/>
              </a:lnSpc>
              <a:buFont typeface="Wingdings" pitchFamily="2" charset="2"/>
              <a:buChar char="Ø"/>
            </a:pPr>
            <a:r>
              <a:rPr lang="fr-FR" sz="1800" dirty="0">
                <a:effectLst>
                  <a:outerShdw blurRad="38100" dist="38100" dir="2700000" algn="tl">
                    <a:srgbClr val="000000">
                      <a:alpha val="43137"/>
                    </a:srgbClr>
                  </a:outerShdw>
                </a:effectLst>
                <a:latin typeface="+mj-lt"/>
              </a:rPr>
              <a:t>Trop souvent l’utilisation des réseaux reste cantonné au développement de la productivité plutôt qu’à l’élaboration de processus d’idéation, clé de la valeur ajoutée conjuguée.</a:t>
            </a:r>
          </a:p>
        </p:txBody>
      </p:sp>
      <p:sp>
        <p:nvSpPr>
          <p:cNvPr id="94213" name="Text Box 5"/>
          <p:cNvSpPr txBox="1">
            <a:spLocks noChangeArrowheads="1"/>
          </p:cNvSpPr>
          <p:nvPr/>
        </p:nvSpPr>
        <p:spPr bwMode="auto">
          <a:xfrm>
            <a:off x="179388" y="639763"/>
            <a:ext cx="8713787" cy="968375"/>
          </a:xfrm>
          <a:prstGeom prst="rect">
            <a:avLst/>
          </a:prstGeom>
          <a:noFill/>
          <a:ln w="12700">
            <a:noFill/>
            <a:miter lim="800000"/>
            <a:headEnd type="none" w="sm" len="sm"/>
            <a:tailEnd type="none" w="sm" len="sm"/>
          </a:ln>
          <a:effectLst/>
        </p:spPr>
        <p:txBody>
          <a:bodyPr>
            <a:spAutoFit/>
          </a:bodyPr>
          <a:lstStyle/>
          <a:p>
            <a:pPr algn="ctr">
              <a:lnSpc>
                <a:spcPct val="90000"/>
              </a:lnSpc>
            </a:pPr>
            <a:r>
              <a:rPr lang="fr-FR" sz="3200">
                <a:solidFill>
                  <a:srgbClr val="FF00FF"/>
                </a:solidFill>
              </a:rPr>
              <a:t>L’exportation de nos idées compte autant que </a:t>
            </a:r>
          </a:p>
          <a:p>
            <a:pPr algn="ctr">
              <a:lnSpc>
                <a:spcPct val="90000"/>
              </a:lnSpc>
            </a:pPr>
            <a:r>
              <a:rPr lang="fr-FR" sz="3200">
                <a:solidFill>
                  <a:srgbClr val="FF00FF"/>
                </a:solidFill>
              </a:rPr>
              <a:t>celle de nos avions</a:t>
            </a:r>
            <a:endParaRPr lang="fr-FR">
              <a:solidFill>
                <a:srgbClr val="FF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dissolve">
                                      <p:cBhvr>
                                        <p:cTn id="7" dur="500"/>
                                        <p:tgtEl>
                                          <p:spTgt spid="942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4211">
                                            <p:bg/>
                                          </p:spTgt>
                                        </p:tgtEl>
                                        <p:attrNameLst>
                                          <p:attrName>style.visibility</p:attrName>
                                        </p:attrNameLst>
                                      </p:cBhvr>
                                      <p:to>
                                        <p:strVal val="visible"/>
                                      </p:to>
                                    </p:set>
                                    <p:animEffect transition="in" filter="dissolve">
                                      <p:cBhvr>
                                        <p:cTn id="12" dur="500"/>
                                        <p:tgtEl>
                                          <p:spTgt spid="94211">
                                            <p:bg/>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4211">
                                            <p:txEl>
                                              <p:pRg st="0" end="0"/>
                                            </p:txEl>
                                          </p:spTgt>
                                        </p:tgtEl>
                                        <p:attrNameLst>
                                          <p:attrName>style.visibility</p:attrName>
                                        </p:attrNameLst>
                                      </p:cBhvr>
                                      <p:to>
                                        <p:strVal val="visible"/>
                                      </p:to>
                                    </p:set>
                                    <p:animEffect transition="in" filter="dissolve">
                                      <p:cBhvr>
                                        <p:cTn id="17" dur="500"/>
                                        <p:tgtEl>
                                          <p:spTgt spid="94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4211">
                                            <p:txEl>
                                              <p:pRg st="1" end="1"/>
                                            </p:txEl>
                                          </p:spTgt>
                                        </p:tgtEl>
                                        <p:attrNameLst>
                                          <p:attrName>style.visibility</p:attrName>
                                        </p:attrNameLst>
                                      </p:cBhvr>
                                      <p:to>
                                        <p:strVal val="visible"/>
                                      </p:to>
                                    </p:set>
                                    <p:animEffect transition="in" filter="dissolve">
                                      <p:cBhvr>
                                        <p:cTn id="22" dur="500"/>
                                        <p:tgtEl>
                                          <p:spTgt spid="942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4211">
                                            <p:txEl>
                                              <p:pRg st="2" end="2"/>
                                            </p:txEl>
                                          </p:spTgt>
                                        </p:tgtEl>
                                        <p:attrNameLst>
                                          <p:attrName>style.visibility</p:attrName>
                                        </p:attrNameLst>
                                      </p:cBhvr>
                                      <p:to>
                                        <p:strVal val="visible"/>
                                      </p:to>
                                    </p:set>
                                    <p:animEffect transition="in" filter="dissolve">
                                      <p:cBhvr>
                                        <p:cTn id="27" dur="500"/>
                                        <p:tgtEl>
                                          <p:spTgt spid="9421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4211">
                                            <p:txEl>
                                              <p:pRg st="3" end="3"/>
                                            </p:txEl>
                                          </p:spTgt>
                                        </p:tgtEl>
                                        <p:attrNameLst>
                                          <p:attrName>style.visibility</p:attrName>
                                        </p:attrNameLst>
                                      </p:cBhvr>
                                      <p:to>
                                        <p:strVal val="visible"/>
                                      </p:to>
                                    </p:set>
                                    <p:animEffect transition="in" filter="dissolve">
                                      <p:cBhvr>
                                        <p:cTn id="32" dur="500"/>
                                        <p:tgtEl>
                                          <p:spTgt spid="9421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4211">
                                            <p:txEl>
                                              <p:pRg st="4" end="4"/>
                                            </p:txEl>
                                          </p:spTgt>
                                        </p:tgtEl>
                                        <p:attrNameLst>
                                          <p:attrName>style.visibility</p:attrName>
                                        </p:attrNameLst>
                                      </p:cBhvr>
                                      <p:to>
                                        <p:strVal val="visible"/>
                                      </p:to>
                                    </p:set>
                                    <p:animEffect transition="in" filter="dissolve">
                                      <p:cBhvr>
                                        <p:cTn id="37" dur="500"/>
                                        <p:tgtEl>
                                          <p:spTgt spid="942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4211">
                                            <p:txEl>
                                              <p:pRg st="5" end="5"/>
                                            </p:txEl>
                                          </p:spTgt>
                                        </p:tgtEl>
                                        <p:attrNameLst>
                                          <p:attrName>style.visibility</p:attrName>
                                        </p:attrNameLst>
                                      </p:cBhvr>
                                      <p:to>
                                        <p:strVal val="visible"/>
                                      </p:to>
                                    </p:set>
                                    <p:animEffect transition="in" filter="dissolve">
                                      <p:cBhvr>
                                        <p:cTn id="42" dur="500"/>
                                        <p:tgtEl>
                                          <p:spTgt spid="94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nimBg="1"/>
      <p:bldP spid="94211"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2"/>
          </p:nvPr>
        </p:nvSpPr>
        <p:spPr/>
        <p:txBody>
          <a:bodyPr/>
          <a:lstStyle/>
          <a:p>
            <a:fld id="{116B513B-F72C-4EEB-8F4E-5F2B40209D01}" type="slidenum">
              <a:rPr lang="fr-FR"/>
              <a:pPr/>
              <a:t>5</a:t>
            </a:fld>
            <a:endParaRPr lang="fr-FR"/>
          </a:p>
        </p:txBody>
      </p:sp>
      <p:graphicFrame>
        <p:nvGraphicFramePr>
          <p:cNvPr id="130050" name="Object 2"/>
          <p:cNvGraphicFramePr>
            <a:graphicFrameLocks noChangeAspect="1"/>
          </p:cNvGraphicFramePr>
          <p:nvPr/>
        </p:nvGraphicFramePr>
        <p:xfrm>
          <a:off x="5857884" y="2341667"/>
          <a:ext cx="2998779" cy="3906733"/>
        </p:xfrm>
        <a:graphic>
          <a:graphicData uri="http://schemas.openxmlformats.org/presentationml/2006/ole">
            <mc:AlternateContent xmlns:mc="http://schemas.openxmlformats.org/markup-compatibility/2006">
              <mc:Choice xmlns:v="urn:schemas-microsoft-com:vml" Requires="v">
                <p:oleObj spid="_x0000_s141316" name="Image bitmap" r:id="rId3" imgW="2419048" imgH="3153215" progId="PBrush">
                  <p:embed/>
                </p:oleObj>
              </mc:Choice>
              <mc:Fallback>
                <p:oleObj name="Image bitmap" r:id="rId3" imgW="2419048" imgH="3153215"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7884" y="2341667"/>
                        <a:ext cx="2998779" cy="39067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0051" name="Text Box 3"/>
          <p:cNvSpPr txBox="1">
            <a:spLocks noChangeArrowheads="1"/>
          </p:cNvSpPr>
          <p:nvPr/>
        </p:nvSpPr>
        <p:spPr bwMode="auto">
          <a:xfrm>
            <a:off x="642910" y="3429000"/>
            <a:ext cx="4857784" cy="1938992"/>
          </a:xfrm>
          <a:prstGeom prst="rect">
            <a:avLst/>
          </a:prstGeom>
          <a:noFill/>
          <a:ln w="12700" cap="sq">
            <a:noFill/>
            <a:miter lim="800000"/>
            <a:headEnd type="none" w="sm" len="sm"/>
            <a:tailEnd type="none" w="sm" len="sm"/>
          </a:ln>
          <a:effectLst/>
        </p:spPr>
        <p:txBody>
          <a:bodyPr wrap="square">
            <a:spAutoFit/>
          </a:bodyPr>
          <a:lstStyle/>
          <a:p>
            <a:r>
              <a:rPr lang="fr-FR" sz="2000" b="1" i="1" dirty="0">
                <a:latin typeface="+mj-lt"/>
                <a:cs typeface="Times New Roman" pitchFamily="18" charset="0"/>
              </a:rPr>
              <a:t>Ce sont les relations entre les composants d’une chaîne de la valeur qui produisent la valeur immatérielle : un tas de 4 millions de briques ne « vaut » pas autant que le Dôme de Florence.</a:t>
            </a:r>
            <a:r>
              <a:rPr lang="fr-FR" sz="2000" dirty="0">
                <a:latin typeface="+mj-lt"/>
              </a:rPr>
              <a:t> </a:t>
            </a:r>
          </a:p>
        </p:txBody>
      </p:sp>
      <p:sp>
        <p:nvSpPr>
          <p:cNvPr id="130052" name="Text Box 4"/>
          <p:cNvSpPr txBox="1">
            <a:spLocks noChangeArrowheads="1"/>
          </p:cNvSpPr>
          <p:nvPr/>
        </p:nvSpPr>
        <p:spPr bwMode="auto">
          <a:xfrm>
            <a:off x="631825" y="830263"/>
            <a:ext cx="1806575" cy="457200"/>
          </a:xfrm>
          <a:prstGeom prst="rect">
            <a:avLst/>
          </a:prstGeom>
          <a:noFill/>
          <a:ln w="12700" cap="sq">
            <a:noFill/>
            <a:miter lim="800000"/>
            <a:headEnd type="none" w="sm" len="sm"/>
            <a:tailEnd type="none" w="sm" len="sm"/>
          </a:ln>
          <a:effectLst/>
        </p:spPr>
        <p:txBody>
          <a:bodyPr>
            <a:spAutoFit/>
          </a:bodyPr>
          <a:lstStyle/>
          <a:p>
            <a:pPr>
              <a:spcBef>
                <a:spcPct val="50000"/>
              </a:spcBef>
            </a:pPr>
            <a:endParaRPr lang="fr-FR" sz="2400">
              <a:latin typeface="Times New Roman" pitchFamily="18" charset="0"/>
            </a:endParaRPr>
          </a:p>
        </p:txBody>
      </p:sp>
      <p:sp>
        <p:nvSpPr>
          <p:cNvPr id="130053" name="Text Box 5"/>
          <p:cNvSpPr txBox="1">
            <a:spLocks noChangeArrowheads="1"/>
          </p:cNvSpPr>
          <p:nvPr/>
        </p:nvSpPr>
        <p:spPr bwMode="auto">
          <a:xfrm>
            <a:off x="539750" y="404813"/>
            <a:ext cx="8389968" cy="1661993"/>
          </a:xfrm>
          <a:prstGeom prst="rect">
            <a:avLst/>
          </a:prstGeom>
          <a:noFill/>
          <a:ln w="12700" cap="sq">
            <a:noFill/>
            <a:miter lim="800000"/>
            <a:headEnd type="none" w="sm" len="sm"/>
            <a:tailEnd type="none" w="sm" len="sm"/>
          </a:ln>
          <a:effectLst/>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mj-lt"/>
              </a:rPr>
              <a:t>INTRODUCTION</a:t>
            </a:r>
            <a:r>
              <a:rPr lang="fr-FR" sz="2400" b="1" dirty="0">
                <a:solidFill>
                  <a:srgbClr val="FF0000"/>
                </a:solidFill>
                <a:effectLst>
                  <a:outerShdw blurRad="38100" dist="38100" dir="2700000" algn="tl">
                    <a:srgbClr val="000000">
                      <a:alpha val="43137"/>
                    </a:srgbClr>
                  </a:outerShdw>
                </a:effectLst>
                <a:latin typeface="+mj-lt"/>
              </a:rPr>
              <a:t>:</a:t>
            </a:r>
          </a:p>
          <a:p>
            <a:endParaRPr lang="fr-FR" sz="1400" b="1" dirty="0" smtClean="0">
              <a:solidFill>
                <a:srgbClr val="FF0000"/>
              </a:solidFill>
              <a:effectLst>
                <a:outerShdw blurRad="38100" dist="38100" dir="2700000" algn="tl">
                  <a:srgbClr val="000000">
                    <a:alpha val="43137"/>
                  </a:srgbClr>
                </a:outerShdw>
              </a:effectLst>
              <a:latin typeface="+mj-lt"/>
            </a:endParaRPr>
          </a:p>
          <a:p>
            <a:r>
              <a:rPr lang="fr-FR" sz="2800" b="1" dirty="0" smtClean="0">
                <a:solidFill>
                  <a:srgbClr val="FF0000"/>
                </a:solidFill>
                <a:effectLst>
                  <a:outerShdw blurRad="38100" dist="38100" dir="2700000" algn="tl">
                    <a:srgbClr val="000000">
                      <a:alpha val="43137"/>
                    </a:srgbClr>
                  </a:outerShdw>
                </a:effectLst>
                <a:latin typeface="+mj-lt"/>
              </a:rPr>
              <a:t>Quelques </a:t>
            </a:r>
            <a:r>
              <a:rPr lang="fr-FR" sz="2800" b="1" dirty="0">
                <a:solidFill>
                  <a:srgbClr val="FF0000"/>
                </a:solidFill>
                <a:effectLst>
                  <a:outerShdw blurRad="38100" dist="38100" dir="2700000" algn="tl">
                    <a:srgbClr val="000000">
                      <a:alpha val="43137"/>
                    </a:srgbClr>
                  </a:outerShdw>
                </a:effectLst>
                <a:latin typeface="+mj-lt"/>
              </a:rPr>
              <a:t>Questions utiles sur la création de la valeur…</a:t>
            </a:r>
          </a:p>
        </p:txBody>
      </p:sp>
      <p:sp>
        <p:nvSpPr>
          <p:cNvPr id="8" name="Espace réservé du pied de page 7"/>
          <p:cNvSpPr>
            <a:spLocks noGrp="1"/>
          </p:cNvSpPr>
          <p:nvPr>
            <p:ph type="ftr" sz="quarter" idx="11"/>
          </p:nvPr>
        </p:nvSpPr>
        <p:spPr/>
        <p:txBody>
          <a:bodyPr/>
          <a:lstStyle/>
          <a:p>
            <a:r>
              <a:rPr lang="fr-FR" smtClean="0"/>
              <a:t>Ettighoffer Copyright 2009</a:t>
            </a:r>
            <a:endParaRPr lang="fr-F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5"/>
          <p:cNvSpPr>
            <a:spLocks noGrp="1"/>
          </p:cNvSpPr>
          <p:nvPr>
            <p:ph type="sldNum" sz="quarter" idx="12"/>
          </p:nvPr>
        </p:nvSpPr>
        <p:spPr/>
        <p:txBody>
          <a:bodyPr/>
          <a:lstStyle/>
          <a:p>
            <a:fld id="{3B2EBE7C-42F5-4608-9E3A-3FFE68A3EB53}" type="slidenum">
              <a:rPr lang="fr-FR"/>
              <a:pPr/>
              <a:t>6</a:t>
            </a:fld>
            <a:endParaRPr lang="fr-FR"/>
          </a:p>
        </p:txBody>
      </p:sp>
      <p:sp>
        <p:nvSpPr>
          <p:cNvPr id="39938" name="Rectangle 1026"/>
          <p:cNvSpPr>
            <a:spLocks noGrp="1" noChangeArrowheads="1"/>
          </p:cNvSpPr>
          <p:nvPr>
            <p:ph type="title"/>
          </p:nvPr>
        </p:nvSpPr>
        <p:spPr/>
        <p:txBody>
          <a:bodyPr>
            <a:normAutofit/>
          </a:bodyPr>
          <a:lstStyle/>
          <a:p>
            <a:r>
              <a:rPr lang="fr-FR" sz="3200" dirty="0">
                <a:solidFill>
                  <a:srgbClr val="FF0000"/>
                </a:solidFill>
                <a:effectLst>
                  <a:outerShdw blurRad="38100" dist="38100" dir="2700000" algn="tl">
                    <a:srgbClr val="000000">
                      <a:alpha val="43137"/>
                    </a:srgbClr>
                  </a:outerShdw>
                </a:effectLst>
              </a:rPr>
              <a:t>Un </a:t>
            </a:r>
            <a:r>
              <a:rPr lang="fr-FR" sz="3200" dirty="0" smtClean="0">
                <a:solidFill>
                  <a:srgbClr val="FF0000"/>
                </a:solidFill>
                <a:effectLst>
                  <a:outerShdw blurRad="38100" dist="38100" dir="2700000" algn="tl">
                    <a:srgbClr val="000000">
                      <a:alpha val="43137"/>
                    </a:srgbClr>
                  </a:outerShdw>
                </a:effectLst>
              </a:rPr>
              <a:t>contexte </a:t>
            </a:r>
            <a:r>
              <a:rPr lang="fr-FR" sz="3200" dirty="0">
                <a:solidFill>
                  <a:srgbClr val="FF0000"/>
                </a:solidFill>
                <a:effectLst>
                  <a:outerShdw blurRad="38100" dist="38100" dir="2700000" algn="tl">
                    <a:srgbClr val="000000">
                      <a:alpha val="43137"/>
                    </a:srgbClr>
                  </a:outerShdw>
                </a:effectLst>
              </a:rPr>
              <a:t>de plus en plus instable et complexe </a:t>
            </a:r>
          </a:p>
        </p:txBody>
      </p:sp>
      <p:sp>
        <p:nvSpPr>
          <p:cNvPr id="39939" name="Rectangle 1027"/>
          <p:cNvSpPr>
            <a:spLocks noGrp="1" noChangeArrowheads="1"/>
          </p:cNvSpPr>
          <p:nvPr>
            <p:ph type="body" idx="1"/>
          </p:nvPr>
        </p:nvSpPr>
        <p:spPr>
          <a:xfrm>
            <a:off x="285720" y="1714488"/>
            <a:ext cx="8643998" cy="4594872"/>
          </a:xfrm>
        </p:spPr>
        <p:txBody>
          <a:bodyPr>
            <a:normAutofit/>
          </a:bodyPr>
          <a:lstStyle/>
          <a:p>
            <a:pPr>
              <a:lnSpc>
                <a:spcPct val="90000"/>
              </a:lnSpc>
              <a:buBlip>
                <a:blip r:embed="rId2"/>
              </a:buBlip>
            </a:pPr>
            <a:r>
              <a:rPr lang="fr-FR" sz="2400" dirty="0">
                <a:effectLst>
                  <a:outerShdw blurRad="38100" dist="38100" dir="2700000" algn="tl">
                    <a:srgbClr val="000000">
                      <a:alpha val="43137"/>
                    </a:srgbClr>
                  </a:outerShdw>
                </a:effectLst>
                <a:latin typeface="+mj-lt"/>
              </a:rPr>
              <a:t>Obsolescence accélérée des organisations comme des services et des produits: nécessité de stratégies </a:t>
            </a:r>
            <a:r>
              <a:rPr lang="fr-FR" sz="2400" dirty="0" smtClean="0">
                <a:effectLst>
                  <a:outerShdw blurRad="38100" dist="38100" dir="2700000" algn="tl">
                    <a:srgbClr val="000000">
                      <a:alpha val="43137"/>
                    </a:srgbClr>
                  </a:outerShdw>
                </a:effectLst>
                <a:latin typeface="+mj-lt"/>
              </a:rPr>
              <a:t>opportunistes</a:t>
            </a:r>
          </a:p>
          <a:p>
            <a:pPr>
              <a:lnSpc>
                <a:spcPct val="90000"/>
              </a:lnSpc>
              <a:buBlip>
                <a:blip r:embed="rId2"/>
              </a:buBlip>
            </a:pPr>
            <a:r>
              <a:rPr lang="fr-FR" sz="2400" dirty="0" smtClean="0">
                <a:solidFill>
                  <a:srgbClr val="C00000"/>
                </a:solidFill>
                <a:effectLst>
                  <a:outerShdw blurRad="38100" dist="38100" dir="2700000" algn="tl">
                    <a:srgbClr val="000000">
                      <a:alpha val="43137"/>
                    </a:srgbClr>
                  </a:outerShdw>
                </a:effectLst>
                <a:latin typeface="+mj-lt"/>
              </a:rPr>
              <a:t>Chute du coût des transactions qui facilite les partenariats en réseaux</a:t>
            </a:r>
            <a:endParaRPr lang="fr-FR" sz="2400" dirty="0">
              <a:solidFill>
                <a:srgbClr val="C00000"/>
              </a:solidFill>
              <a:effectLst>
                <a:outerShdw blurRad="38100" dist="38100" dir="2700000" algn="tl">
                  <a:srgbClr val="000000">
                    <a:alpha val="43137"/>
                  </a:srgbClr>
                </a:outerShdw>
              </a:effectLst>
              <a:latin typeface="+mj-lt"/>
            </a:endParaRPr>
          </a:p>
          <a:p>
            <a:pPr>
              <a:lnSpc>
                <a:spcPct val="90000"/>
              </a:lnSpc>
              <a:buBlip>
                <a:blip r:embed="rId2"/>
              </a:buBlip>
            </a:pPr>
            <a:r>
              <a:rPr lang="fr-FR" sz="2400" dirty="0">
                <a:effectLst>
                  <a:outerShdw blurRad="38100" dist="38100" dir="2700000" algn="tl">
                    <a:srgbClr val="000000">
                      <a:alpha val="43137"/>
                    </a:srgbClr>
                  </a:outerShdw>
                </a:effectLst>
                <a:latin typeface="+mj-lt"/>
              </a:rPr>
              <a:t>Fin des effets frontières: les idées circulent aussi vite que l’argent dans les réseaux</a:t>
            </a:r>
          </a:p>
          <a:p>
            <a:pPr>
              <a:lnSpc>
                <a:spcPct val="90000"/>
              </a:lnSpc>
              <a:buBlip>
                <a:blip r:embed="rId2"/>
              </a:buBlip>
            </a:pPr>
            <a:r>
              <a:rPr lang="fr-FR" sz="2400" dirty="0" smtClean="0">
                <a:solidFill>
                  <a:srgbClr val="C00000"/>
                </a:solidFill>
                <a:effectLst>
                  <a:outerShdw blurRad="38100" dist="38100" dir="2700000" algn="tl">
                    <a:srgbClr val="000000">
                      <a:alpha val="43137"/>
                    </a:srgbClr>
                  </a:outerShdw>
                </a:effectLst>
                <a:latin typeface="+mj-lt"/>
              </a:rPr>
              <a:t>Différenciation </a:t>
            </a:r>
            <a:r>
              <a:rPr lang="fr-FR" sz="2400" dirty="0">
                <a:solidFill>
                  <a:srgbClr val="C00000"/>
                </a:solidFill>
                <a:effectLst>
                  <a:outerShdw blurRad="38100" dist="38100" dir="2700000" algn="tl">
                    <a:srgbClr val="000000">
                      <a:alpha val="43137"/>
                    </a:srgbClr>
                  </a:outerShdw>
                </a:effectLst>
                <a:latin typeface="+mj-lt"/>
              </a:rPr>
              <a:t>croissante autant par ses initiatives sociétales que par la qualité intrinsèque de ses produits</a:t>
            </a:r>
          </a:p>
          <a:p>
            <a:pPr>
              <a:lnSpc>
                <a:spcPct val="90000"/>
              </a:lnSpc>
              <a:buBlip>
                <a:blip r:embed="rId2"/>
              </a:buBlip>
            </a:pPr>
            <a:r>
              <a:rPr lang="fr-FR" sz="2400" dirty="0" smtClean="0">
                <a:effectLst>
                  <a:outerShdw blurRad="38100" dist="38100" dir="2700000" algn="tl">
                    <a:srgbClr val="000000">
                      <a:alpha val="43137"/>
                    </a:srgbClr>
                  </a:outerShdw>
                </a:effectLst>
                <a:latin typeface="+mj-lt"/>
              </a:rPr>
              <a:t>Les </a:t>
            </a:r>
            <a:r>
              <a:rPr lang="fr-FR" sz="2400" dirty="0">
                <a:effectLst>
                  <a:outerShdw blurRad="38100" dist="38100" dir="2700000" algn="tl">
                    <a:srgbClr val="000000">
                      <a:alpha val="43137"/>
                    </a:srgbClr>
                  </a:outerShdw>
                </a:effectLst>
                <a:latin typeface="+mj-lt"/>
              </a:rPr>
              <a:t>processus de création de </a:t>
            </a:r>
            <a:r>
              <a:rPr lang="fr-FR" sz="2400" dirty="0" smtClean="0">
                <a:effectLst>
                  <a:outerShdw blurRad="38100" dist="38100" dir="2700000" algn="tl">
                    <a:srgbClr val="000000">
                      <a:alpha val="43137"/>
                    </a:srgbClr>
                  </a:outerShdw>
                </a:effectLst>
                <a:latin typeface="+mj-lt"/>
              </a:rPr>
              <a:t>valeur deviennent collectifs </a:t>
            </a:r>
          </a:p>
          <a:p>
            <a:pPr>
              <a:lnSpc>
                <a:spcPct val="90000"/>
              </a:lnSpc>
              <a:buBlip>
                <a:blip r:embed="rId3"/>
              </a:buBlip>
            </a:pPr>
            <a:r>
              <a:rPr lang="fr-FR" sz="2400" dirty="0" smtClean="0">
                <a:solidFill>
                  <a:srgbClr val="C00000"/>
                </a:solidFill>
                <a:effectLst>
                  <a:outerShdw blurRad="38100" dist="38100" dir="2700000" algn="tl">
                    <a:srgbClr val="000000">
                      <a:alpha val="43137"/>
                    </a:srgbClr>
                  </a:outerShdw>
                </a:effectLst>
                <a:latin typeface="+mj-lt"/>
              </a:rPr>
              <a:t>Le problème </a:t>
            </a:r>
            <a:r>
              <a:rPr lang="fr-FR" sz="2400" dirty="0">
                <a:solidFill>
                  <a:srgbClr val="C00000"/>
                </a:solidFill>
                <a:effectLst>
                  <a:outerShdw blurRad="38100" dist="38100" dir="2700000" algn="tl">
                    <a:srgbClr val="000000">
                      <a:alpha val="43137"/>
                    </a:srgbClr>
                  </a:outerShdw>
                </a:effectLst>
                <a:latin typeface="+mj-lt"/>
              </a:rPr>
              <a:t>devient d’éviter la « babélisation » </a:t>
            </a:r>
            <a:r>
              <a:rPr lang="fr-FR" sz="2400" dirty="0" smtClean="0">
                <a:solidFill>
                  <a:srgbClr val="C00000"/>
                </a:solidFill>
                <a:effectLst>
                  <a:outerShdw blurRad="38100" dist="38100" dir="2700000" algn="tl">
                    <a:srgbClr val="000000">
                      <a:alpha val="43137"/>
                    </a:srgbClr>
                  </a:outerShdw>
                </a:effectLst>
                <a:latin typeface="+mj-lt"/>
              </a:rPr>
              <a:t>ou le déficit des échanges.</a:t>
            </a:r>
            <a:endParaRPr lang="fr-FR" sz="2400" dirty="0">
              <a:solidFill>
                <a:srgbClr val="C00000"/>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Espace réservé du numéro de diapositive 6"/>
          <p:cNvSpPr>
            <a:spLocks noGrp="1"/>
          </p:cNvSpPr>
          <p:nvPr>
            <p:ph type="sldNum" sz="quarter" idx="12"/>
          </p:nvPr>
        </p:nvSpPr>
        <p:spPr/>
        <p:txBody>
          <a:bodyPr/>
          <a:lstStyle/>
          <a:p>
            <a:fld id="{DD3AE9AE-5AEF-4BE3-B2E0-8CAD581A819B}" type="slidenum">
              <a:rPr lang="fr-FR"/>
              <a:pPr/>
              <a:t>7</a:t>
            </a:fld>
            <a:endParaRPr lang="fr-FR"/>
          </a:p>
        </p:txBody>
      </p:sp>
      <p:sp>
        <p:nvSpPr>
          <p:cNvPr id="363522" name="Rectangle 2"/>
          <p:cNvSpPr>
            <a:spLocks noGrp="1" noChangeArrowheads="1"/>
          </p:cNvSpPr>
          <p:nvPr>
            <p:ph type="title"/>
          </p:nvPr>
        </p:nvSpPr>
        <p:spPr>
          <a:xfrm>
            <a:off x="428596" y="158750"/>
            <a:ext cx="8215370" cy="1258888"/>
          </a:xfrm>
        </p:spPr>
        <p:txBody>
          <a:bodyPr>
            <a:normAutofit/>
          </a:bodyPr>
          <a:lstStyle/>
          <a:p>
            <a:pPr>
              <a:lnSpc>
                <a:spcPct val="90000"/>
              </a:lnSpc>
            </a:pPr>
            <a:r>
              <a:rPr lang="fr-FR" sz="3200" b="1" dirty="0">
                <a:solidFill>
                  <a:srgbClr val="FF0000"/>
                </a:solidFill>
                <a:effectLst>
                  <a:outerShdw blurRad="38100" dist="38100" dir="2700000" algn="tl">
                    <a:srgbClr val="000000">
                      <a:alpha val="43137"/>
                    </a:srgbClr>
                  </a:outerShdw>
                </a:effectLst>
              </a:rPr>
              <a:t>Les entreprises s’adaptent en s’organisant en </a:t>
            </a:r>
            <a:r>
              <a:rPr lang="fr-FR" sz="3200" b="1" dirty="0" smtClean="0">
                <a:solidFill>
                  <a:srgbClr val="FF0000"/>
                </a:solidFill>
                <a:effectLst>
                  <a:outerShdw blurRad="38100" dist="38100" dir="2700000" algn="tl">
                    <a:srgbClr val="000000">
                      <a:alpha val="43137"/>
                    </a:srgbClr>
                  </a:outerShdw>
                </a:effectLst>
              </a:rPr>
              <a:t>grappes</a:t>
            </a:r>
            <a:endParaRPr lang="fr-FR" sz="3200" b="1" dirty="0">
              <a:solidFill>
                <a:srgbClr val="FF0000"/>
              </a:solidFill>
              <a:effectLst>
                <a:outerShdw blurRad="38100" dist="38100" dir="2700000" algn="tl">
                  <a:srgbClr val="000000">
                    <a:alpha val="43137"/>
                  </a:srgbClr>
                </a:outerShdw>
              </a:effectLst>
            </a:endParaRPr>
          </a:p>
        </p:txBody>
      </p:sp>
      <p:sp>
        <p:nvSpPr>
          <p:cNvPr id="363523" name="Rectangle 3"/>
          <p:cNvSpPr>
            <a:spLocks noGrp="1" noChangeArrowheads="1"/>
          </p:cNvSpPr>
          <p:nvPr>
            <p:ph type="body" sz="half" idx="1"/>
          </p:nvPr>
        </p:nvSpPr>
        <p:spPr>
          <a:xfrm>
            <a:off x="0" y="1628775"/>
            <a:ext cx="4716463" cy="4824413"/>
          </a:xfrm>
        </p:spPr>
        <p:txBody>
          <a:bodyPr>
            <a:normAutofit/>
          </a:bodyPr>
          <a:lstStyle/>
          <a:p>
            <a:pPr>
              <a:lnSpc>
                <a:spcPct val="80000"/>
              </a:lnSpc>
              <a:buClr>
                <a:srgbClr val="FF3300"/>
              </a:buClr>
              <a:buFont typeface="Monotype Corsiva" pitchFamily="66" charset="0"/>
              <a:buChar char="►"/>
            </a:pPr>
            <a:r>
              <a:rPr lang="fr-FR" sz="2000" dirty="0">
                <a:effectLst/>
                <a:latin typeface="+mj-lt"/>
              </a:rPr>
              <a:t>Gains de productivité globaux entre partenaires</a:t>
            </a:r>
          </a:p>
          <a:p>
            <a:pPr>
              <a:lnSpc>
                <a:spcPct val="80000"/>
              </a:lnSpc>
              <a:buClr>
                <a:srgbClr val="FF3300"/>
              </a:buClr>
              <a:buFont typeface="Monotype Corsiva" pitchFamily="66" charset="0"/>
              <a:buChar char="►"/>
            </a:pPr>
            <a:r>
              <a:rPr lang="fr-FR" sz="2000" dirty="0">
                <a:effectLst/>
                <a:latin typeface="+mj-lt"/>
              </a:rPr>
              <a:t>Appel croissant aux TIC pour faciliter les échanges d’affaires </a:t>
            </a:r>
          </a:p>
          <a:p>
            <a:pPr>
              <a:lnSpc>
                <a:spcPct val="80000"/>
              </a:lnSpc>
              <a:buClr>
                <a:srgbClr val="FF3300"/>
              </a:buClr>
              <a:buFont typeface="Monotype Corsiva" pitchFamily="66" charset="0"/>
              <a:buChar char="►"/>
            </a:pPr>
            <a:r>
              <a:rPr lang="fr-FR" sz="2000" dirty="0">
                <a:effectLst/>
                <a:latin typeface="+mj-lt"/>
              </a:rPr>
              <a:t>Développement des services et produits systémiques qui tire la demande de réseaux coopératifs</a:t>
            </a:r>
          </a:p>
          <a:p>
            <a:pPr>
              <a:lnSpc>
                <a:spcPct val="80000"/>
              </a:lnSpc>
              <a:buClr>
                <a:srgbClr val="FF3300"/>
              </a:buClr>
              <a:buFont typeface="Monotype Corsiva" pitchFamily="66" charset="0"/>
              <a:buChar char="►"/>
            </a:pPr>
            <a:r>
              <a:rPr lang="fr-FR" sz="2000" dirty="0">
                <a:effectLst/>
                <a:latin typeface="+mj-lt"/>
              </a:rPr>
              <a:t>Développement de la subsidiarité: changer de fournisseur est plus facile que de changer </a:t>
            </a:r>
            <a:r>
              <a:rPr lang="fr-FR" sz="2000" dirty="0" smtClean="0">
                <a:effectLst/>
                <a:latin typeface="+mj-lt"/>
              </a:rPr>
              <a:t>d’organisation</a:t>
            </a:r>
          </a:p>
          <a:p>
            <a:pPr>
              <a:lnSpc>
                <a:spcPct val="80000"/>
              </a:lnSpc>
              <a:buClr>
                <a:srgbClr val="FF3300"/>
              </a:buClr>
              <a:buFont typeface="Monotype Corsiva" pitchFamily="66" charset="0"/>
              <a:buChar char="►"/>
            </a:pPr>
            <a:endParaRPr lang="fr-FR" sz="2000" dirty="0">
              <a:effectLst/>
              <a:latin typeface="+mj-lt"/>
            </a:endParaRPr>
          </a:p>
          <a:p>
            <a:pPr>
              <a:lnSpc>
                <a:spcPct val="80000"/>
              </a:lnSpc>
              <a:buClr>
                <a:srgbClr val="FF3300"/>
              </a:buClr>
              <a:buFont typeface="Monotype Corsiva" pitchFamily="66" charset="0"/>
              <a:buChar char="►"/>
            </a:pPr>
            <a:r>
              <a:rPr lang="fr-FR" sz="2000" i="1" dirty="0">
                <a:effectLst/>
                <a:latin typeface="+mj-lt"/>
              </a:rPr>
              <a:t>Entre 1984 et 1992, les PME isolées ont perdu 270 000 emplois alors que les entreprises en réseaux en créaient 300 000</a:t>
            </a:r>
          </a:p>
          <a:p>
            <a:pPr>
              <a:lnSpc>
                <a:spcPct val="80000"/>
              </a:lnSpc>
              <a:buClr>
                <a:srgbClr val="FF3300"/>
              </a:buClr>
              <a:buFont typeface="Monotype Corsiva" pitchFamily="66" charset="0"/>
              <a:buChar char="►"/>
            </a:pPr>
            <a:endParaRPr lang="fr-FR" sz="2000" i="1" dirty="0">
              <a:effectLst/>
              <a:latin typeface="Arial" pitchFamily="34" charset="0"/>
            </a:endParaRPr>
          </a:p>
        </p:txBody>
      </p:sp>
      <p:pic>
        <p:nvPicPr>
          <p:cNvPr id="363525" name="Picture 5" descr="bd04972_"/>
          <p:cNvPicPr>
            <a:picLocks noGrp="1" noChangeAspect="1" noChangeArrowheads="1"/>
          </p:cNvPicPr>
          <p:nvPr>
            <p:ph sz="half" idx="2"/>
          </p:nvPr>
        </p:nvPicPr>
        <p:blipFill>
          <a:blip r:embed="rId2" cstate="print"/>
          <a:srcRect/>
          <a:stretch>
            <a:fillRect/>
          </a:stretch>
        </p:blipFill>
        <p:spPr>
          <a:xfrm>
            <a:off x="5003800" y="2359025"/>
            <a:ext cx="3671888" cy="2806700"/>
          </a:xfrm>
          <a:noFill/>
          <a:ln/>
        </p:spPr>
      </p:pic>
      <p:sp>
        <p:nvSpPr>
          <p:cNvPr id="363526" name="Text Box 6"/>
          <p:cNvSpPr txBox="1">
            <a:spLocks noChangeArrowheads="1"/>
          </p:cNvSpPr>
          <p:nvPr/>
        </p:nvSpPr>
        <p:spPr bwMode="auto">
          <a:xfrm>
            <a:off x="7380288" y="1773238"/>
            <a:ext cx="1763712" cy="538162"/>
          </a:xfrm>
          <a:prstGeom prst="rect">
            <a:avLst/>
          </a:prstGeom>
          <a:solidFill>
            <a:srgbClr val="FFFFFF"/>
          </a:solidFill>
          <a:ln w="9525">
            <a:noFill/>
            <a:miter lim="800000"/>
            <a:headEnd/>
            <a:tailEnd/>
          </a:ln>
          <a:effectLst/>
        </p:spPr>
        <p:txBody>
          <a:bodyPr>
            <a:spAutoFit/>
          </a:bodyPr>
          <a:lstStyle/>
          <a:p>
            <a:pPr>
              <a:lnSpc>
                <a:spcPct val="80000"/>
              </a:lnSpc>
              <a:spcBef>
                <a:spcPct val="50000"/>
              </a:spcBef>
            </a:pPr>
            <a:r>
              <a:rPr kumimoji="1" lang="fr-FR" sz="1200" b="1">
                <a:latin typeface="Arial Narrow" pitchFamily="34" charset="0"/>
              </a:rPr>
              <a:t> </a:t>
            </a:r>
            <a:r>
              <a:rPr kumimoji="1" lang="fr-FR" sz="1400" b="1">
                <a:solidFill>
                  <a:schemeClr val="bg2"/>
                </a:solidFill>
                <a:latin typeface="Arial Narrow" pitchFamily="34" charset="0"/>
              </a:rPr>
              <a:t>6700 grappes en 1995</a:t>
            </a:r>
          </a:p>
          <a:p>
            <a:pPr>
              <a:lnSpc>
                <a:spcPct val="80000"/>
              </a:lnSpc>
              <a:spcBef>
                <a:spcPct val="50000"/>
              </a:spcBef>
            </a:pPr>
            <a:r>
              <a:rPr kumimoji="1" lang="fr-FR" sz="1400" b="1">
                <a:solidFill>
                  <a:schemeClr val="bg2"/>
                </a:solidFill>
                <a:latin typeface="Arial Narrow" pitchFamily="34" charset="0"/>
              </a:rPr>
              <a:t>(20 000 entreprises *) </a:t>
            </a:r>
          </a:p>
        </p:txBody>
      </p:sp>
      <p:sp>
        <p:nvSpPr>
          <p:cNvPr id="363527" name="Text Box 7"/>
          <p:cNvSpPr txBox="1">
            <a:spLocks noChangeArrowheads="1"/>
          </p:cNvSpPr>
          <p:nvPr/>
        </p:nvSpPr>
        <p:spPr bwMode="auto">
          <a:xfrm>
            <a:off x="5003800" y="5300663"/>
            <a:ext cx="1368425" cy="517525"/>
          </a:xfrm>
          <a:prstGeom prst="rect">
            <a:avLst/>
          </a:prstGeom>
          <a:solidFill>
            <a:srgbClr val="FFFFFF"/>
          </a:solidFill>
          <a:ln w="9525">
            <a:noFill/>
            <a:miter lim="800000"/>
            <a:headEnd/>
            <a:tailEnd/>
          </a:ln>
          <a:effectLst/>
        </p:spPr>
        <p:txBody>
          <a:bodyPr>
            <a:spAutoFit/>
          </a:bodyPr>
          <a:lstStyle/>
          <a:p>
            <a:pPr>
              <a:spcBef>
                <a:spcPct val="50000"/>
              </a:spcBef>
            </a:pPr>
            <a:r>
              <a:rPr kumimoji="1" lang="fr-FR" sz="1400" b="1">
                <a:solidFill>
                  <a:schemeClr val="bg2"/>
                </a:solidFill>
                <a:latin typeface="Arial Narrow" pitchFamily="34" charset="0"/>
              </a:rPr>
              <a:t>630 grappes en 1980</a:t>
            </a:r>
          </a:p>
        </p:txBody>
      </p:sp>
      <p:sp>
        <p:nvSpPr>
          <p:cNvPr id="363528" name="Text Box 8"/>
          <p:cNvSpPr txBox="1">
            <a:spLocks noChangeArrowheads="1"/>
          </p:cNvSpPr>
          <p:nvPr/>
        </p:nvSpPr>
        <p:spPr bwMode="auto">
          <a:xfrm>
            <a:off x="6011863" y="6354763"/>
            <a:ext cx="2827337" cy="304800"/>
          </a:xfrm>
          <a:prstGeom prst="rect">
            <a:avLst/>
          </a:prstGeom>
          <a:solidFill>
            <a:srgbClr val="FFFFFF"/>
          </a:solidFill>
          <a:ln w="9525">
            <a:noFill/>
            <a:miter lim="800000"/>
            <a:headEnd/>
            <a:tailEnd/>
          </a:ln>
          <a:effectLst/>
        </p:spPr>
        <p:txBody>
          <a:bodyPr>
            <a:spAutoFit/>
          </a:bodyPr>
          <a:lstStyle/>
          <a:p>
            <a:pPr>
              <a:spcBef>
                <a:spcPct val="50000"/>
              </a:spcBef>
            </a:pPr>
            <a:r>
              <a:rPr kumimoji="1" lang="fr-FR" sz="1400" b="1">
                <a:solidFill>
                  <a:schemeClr val="bg2"/>
                </a:solidFill>
                <a:latin typeface="Arial Narrow" pitchFamily="34" charset="0"/>
              </a:rPr>
              <a:t>* 37% de l’emploi des PME françaises</a:t>
            </a:r>
          </a:p>
        </p:txBody>
      </p:sp>
      <p:sp>
        <p:nvSpPr>
          <p:cNvPr id="363529" name="Text Box 9"/>
          <p:cNvSpPr txBox="1">
            <a:spLocks noChangeArrowheads="1"/>
          </p:cNvSpPr>
          <p:nvPr/>
        </p:nvSpPr>
        <p:spPr bwMode="auto">
          <a:xfrm>
            <a:off x="4572000" y="5949950"/>
            <a:ext cx="4572000" cy="336550"/>
          </a:xfrm>
          <a:prstGeom prst="rect">
            <a:avLst/>
          </a:prstGeom>
          <a:noFill/>
          <a:ln w="9525">
            <a:noFill/>
            <a:miter lim="800000"/>
            <a:headEnd/>
            <a:tailEnd/>
          </a:ln>
          <a:effectLst/>
        </p:spPr>
        <p:txBody>
          <a:bodyPr>
            <a:spAutoFit/>
          </a:bodyPr>
          <a:lstStyle/>
          <a:p>
            <a:r>
              <a:rPr kumimoji="1" lang="fr-FR" sz="1600" b="1">
                <a:latin typeface="Arial Narrow" pitchFamily="34" charset="0"/>
              </a:rPr>
              <a:t>Development of bunches entreprises in France</a:t>
            </a:r>
          </a:p>
        </p:txBody>
      </p:sp>
      <p:sp>
        <p:nvSpPr>
          <p:cNvPr id="10" name="Espace réservé du pied de page 9"/>
          <p:cNvSpPr>
            <a:spLocks noGrp="1"/>
          </p:cNvSpPr>
          <p:nvPr>
            <p:ph type="ftr" sz="quarter" idx="11"/>
          </p:nvPr>
        </p:nvSpPr>
        <p:spPr/>
        <p:txBody>
          <a:bodyPr/>
          <a:lstStyle/>
          <a:p>
            <a:r>
              <a:rPr lang="fr-FR" smtClean="0"/>
              <a:t>Ettighoffer Copyright 2009</a:t>
            </a:r>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63522"/>
                                        </p:tgtEl>
                                        <p:attrNameLst>
                                          <p:attrName>style.visibility</p:attrName>
                                        </p:attrNameLst>
                                      </p:cBhvr>
                                      <p:to>
                                        <p:strVal val="visible"/>
                                      </p:to>
                                    </p:set>
                                    <p:animEffect transition="in" filter="strips(downLeft)">
                                      <p:cBhvr>
                                        <p:cTn id="7" dur="500"/>
                                        <p:tgtEl>
                                          <p:spTgt spid="36352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63523">
                                            <p:txEl>
                                              <p:pRg st="0" end="0"/>
                                            </p:txEl>
                                          </p:spTgt>
                                        </p:tgtEl>
                                        <p:attrNameLst>
                                          <p:attrName>style.visibility</p:attrName>
                                        </p:attrNameLst>
                                      </p:cBhvr>
                                      <p:to>
                                        <p:strVal val="visible"/>
                                      </p:to>
                                    </p:set>
                                    <p:animEffect transition="in" filter="strips(downLeft)">
                                      <p:cBhvr>
                                        <p:cTn id="12" dur="500"/>
                                        <p:tgtEl>
                                          <p:spTgt spid="3635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63523">
                                            <p:txEl>
                                              <p:pRg st="1" end="1"/>
                                            </p:txEl>
                                          </p:spTgt>
                                        </p:tgtEl>
                                        <p:attrNameLst>
                                          <p:attrName>style.visibility</p:attrName>
                                        </p:attrNameLst>
                                      </p:cBhvr>
                                      <p:to>
                                        <p:strVal val="visible"/>
                                      </p:to>
                                    </p:set>
                                    <p:animEffect transition="in" filter="strips(downLeft)">
                                      <p:cBhvr>
                                        <p:cTn id="17" dur="500"/>
                                        <p:tgtEl>
                                          <p:spTgt spid="3635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63523">
                                            <p:txEl>
                                              <p:pRg st="2" end="2"/>
                                            </p:txEl>
                                          </p:spTgt>
                                        </p:tgtEl>
                                        <p:attrNameLst>
                                          <p:attrName>style.visibility</p:attrName>
                                        </p:attrNameLst>
                                      </p:cBhvr>
                                      <p:to>
                                        <p:strVal val="visible"/>
                                      </p:to>
                                    </p:set>
                                    <p:animEffect transition="in" filter="strips(downLeft)">
                                      <p:cBhvr>
                                        <p:cTn id="22" dur="500"/>
                                        <p:tgtEl>
                                          <p:spTgt spid="3635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63523">
                                            <p:txEl>
                                              <p:pRg st="3" end="3"/>
                                            </p:txEl>
                                          </p:spTgt>
                                        </p:tgtEl>
                                        <p:attrNameLst>
                                          <p:attrName>style.visibility</p:attrName>
                                        </p:attrNameLst>
                                      </p:cBhvr>
                                      <p:to>
                                        <p:strVal val="visible"/>
                                      </p:to>
                                    </p:set>
                                    <p:animEffect transition="in" filter="strips(downLeft)">
                                      <p:cBhvr>
                                        <p:cTn id="27" dur="500"/>
                                        <p:tgtEl>
                                          <p:spTgt spid="36352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63523">
                                            <p:txEl>
                                              <p:pRg st="5" end="5"/>
                                            </p:txEl>
                                          </p:spTgt>
                                        </p:tgtEl>
                                        <p:attrNameLst>
                                          <p:attrName>style.visibility</p:attrName>
                                        </p:attrNameLst>
                                      </p:cBhvr>
                                      <p:to>
                                        <p:strVal val="visible"/>
                                      </p:to>
                                    </p:set>
                                    <p:animEffect transition="in" filter="strips(downLeft)">
                                      <p:cBhvr>
                                        <p:cTn id="32" dur="500"/>
                                        <p:tgtEl>
                                          <p:spTgt spid="3635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2" grpId="0" autoUpdateAnimBg="0"/>
      <p:bldP spid="36352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5"/>
          <p:cNvSpPr>
            <a:spLocks noGrp="1"/>
          </p:cNvSpPr>
          <p:nvPr>
            <p:ph type="sldNum" sz="quarter" idx="12"/>
          </p:nvPr>
        </p:nvSpPr>
        <p:spPr/>
        <p:txBody>
          <a:bodyPr/>
          <a:lstStyle/>
          <a:p>
            <a:fld id="{7ECD3513-5AE6-41D8-8691-3568EB08EFB4}" type="slidenum">
              <a:rPr lang="fr-FR"/>
              <a:pPr/>
              <a:t>8</a:t>
            </a:fld>
            <a:endParaRPr lang="fr-FR"/>
          </a:p>
        </p:txBody>
      </p:sp>
      <p:sp>
        <p:nvSpPr>
          <p:cNvPr id="201730" name="Rectangle 2"/>
          <p:cNvSpPr>
            <a:spLocks noGrp="1" noChangeArrowheads="1"/>
          </p:cNvSpPr>
          <p:nvPr>
            <p:ph type="title"/>
          </p:nvPr>
        </p:nvSpPr>
        <p:spPr>
          <a:xfrm>
            <a:off x="357158" y="285728"/>
            <a:ext cx="8391555" cy="982685"/>
          </a:xfrm>
        </p:spPr>
        <p:txBody>
          <a:bodyPr>
            <a:noAutofit/>
          </a:bodyPr>
          <a:lstStyle/>
          <a:p>
            <a:r>
              <a:rPr lang="fr-FR" sz="3200" dirty="0" smtClean="0">
                <a:solidFill>
                  <a:srgbClr val="FF0000"/>
                </a:solidFill>
                <a:effectLst>
                  <a:outerShdw blurRad="38100" dist="38100" dir="2700000" algn="tl">
                    <a:srgbClr val="000000">
                      <a:alpha val="43137"/>
                    </a:srgbClr>
                  </a:outerShdw>
                </a:effectLst>
              </a:rPr>
              <a:t>Information et savoir faire, matières premières </a:t>
            </a:r>
            <a:r>
              <a:rPr lang="fr-FR" sz="3200" dirty="0">
                <a:solidFill>
                  <a:srgbClr val="FF0000"/>
                </a:solidFill>
                <a:effectLst>
                  <a:outerShdw blurRad="38100" dist="38100" dir="2700000" algn="tl">
                    <a:srgbClr val="000000">
                      <a:alpha val="43137"/>
                    </a:srgbClr>
                  </a:outerShdw>
                </a:effectLst>
              </a:rPr>
              <a:t>de l’économie collaborative</a:t>
            </a:r>
          </a:p>
        </p:txBody>
      </p:sp>
      <p:sp>
        <p:nvSpPr>
          <p:cNvPr id="201731" name="Rectangle 3"/>
          <p:cNvSpPr>
            <a:spLocks noGrp="1" noChangeArrowheads="1"/>
          </p:cNvSpPr>
          <p:nvPr>
            <p:ph type="body" idx="1"/>
          </p:nvPr>
        </p:nvSpPr>
        <p:spPr>
          <a:xfrm>
            <a:off x="214283" y="1643050"/>
            <a:ext cx="8501122" cy="4757750"/>
          </a:xfrm>
        </p:spPr>
        <p:txBody>
          <a:bodyPr>
            <a:noAutofit/>
          </a:bodyPr>
          <a:lstStyle/>
          <a:p>
            <a:pPr>
              <a:lnSpc>
                <a:spcPct val="90000"/>
              </a:lnSpc>
              <a:buBlip>
                <a:blip r:embed="rId2"/>
              </a:buBlip>
            </a:pPr>
            <a:r>
              <a:rPr lang="fr-FR" sz="1800" dirty="0">
                <a:latin typeface="+mj-lt"/>
              </a:rPr>
              <a:t>En 1950, 20% du personnel pour lancer un nouveau produit; en 1985 plus de 60</a:t>
            </a:r>
            <a:r>
              <a:rPr lang="fr-FR" sz="1800" dirty="0" smtClean="0">
                <a:latin typeface="+mj-lt"/>
              </a:rPr>
              <a:t>%. En </a:t>
            </a:r>
            <a:r>
              <a:rPr lang="fr-FR" sz="1800" dirty="0">
                <a:latin typeface="+mj-lt"/>
              </a:rPr>
              <a:t>1963, 90% des tâches consistaient déjà à rechercher et obtenir des informations</a:t>
            </a:r>
          </a:p>
          <a:p>
            <a:pPr>
              <a:lnSpc>
                <a:spcPct val="90000"/>
              </a:lnSpc>
              <a:buBlip>
                <a:blip r:embed="rId2"/>
              </a:buBlip>
            </a:pPr>
            <a:r>
              <a:rPr lang="fr-FR" sz="1800" dirty="0">
                <a:latin typeface="+mj-lt"/>
              </a:rPr>
              <a:t>En 1968, le volume des informations disponibles était si important qu’il était meilleur marché de réinventer une solution de moins de 100 000 dollars plutôt que de chercher à savoir si quelqu’un avait déjà résolu le problème quelque </a:t>
            </a:r>
            <a:r>
              <a:rPr lang="fr-FR" sz="1800" dirty="0" smtClean="0">
                <a:latin typeface="+mj-lt"/>
              </a:rPr>
              <a:t>part. </a:t>
            </a:r>
          </a:p>
          <a:p>
            <a:pPr>
              <a:lnSpc>
                <a:spcPct val="90000"/>
              </a:lnSpc>
              <a:buBlip>
                <a:blip r:embed="rId2"/>
              </a:buBlip>
            </a:pPr>
            <a:r>
              <a:rPr lang="fr-FR" sz="1800" dirty="0" smtClean="0">
                <a:latin typeface="+mj-lt"/>
              </a:rPr>
              <a:t>En 1989, 80% des projets concernent entre 4 et 25 personnes maximum.</a:t>
            </a:r>
          </a:p>
          <a:p>
            <a:pPr>
              <a:lnSpc>
                <a:spcPct val="90000"/>
              </a:lnSpc>
              <a:buBlip>
                <a:blip r:embed="rId2"/>
              </a:buBlip>
            </a:pPr>
            <a:r>
              <a:rPr lang="fr-FR" sz="1800" dirty="0" smtClean="0">
                <a:latin typeface="+mj-lt"/>
              </a:rPr>
              <a:t>En 1987, 29% des employés étaient en relation avec des clients, des intervenants ou des fournisseurs extérieurs. En 2001 ce sont  79% des salariés.</a:t>
            </a:r>
          </a:p>
          <a:p>
            <a:pPr>
              <a:lnSpc>
                <a:spcPct val="90000"/>
              </a:lnSpc>
              <a:buBlip>
                <a:blip r:embed="rId2"/>
              </a:buBlip>
            </a:pPr>
            <a:r>
              <a:rPr lang="fr-FR" sz="1800" dirty="0" smtClean="0">
                <a:latin typeface="+mj-lt"/>
              </a:rPr>
              <a:t>Une production mondiale de données numériques qui atteindrait 281 milliards de données en 2007 et dix fois plus d’ici à cinq ans. </a:t>
            </a:r>
            <a:endParaRPr lang="fr-FR" sz="1800" b="1" dirty="0" smtClean="0">
              <a:solidFill>
                <a:srgbClr val="FF9900"/>
              </a:solidFill>
              <a:effectLst>
                <a:outerShdw blurRad="38100" dist="38100" dir="2700000" algn="tl">
                  <a:srgbClr val="000000"/>
                </a:outerShdw>
              </a:effectLst>
              <a:latin typeface="+mj-lt"/>
            </a:endParaRPr>
          </a:p>
          <a:p>
            <a:pPr>
              <a:lnSpc>
                <a:spcPct val="90000"/>
              </a:lnSpc>
              <a:buBlip>
                <a:blip r:embed="rId3"/>
              </a:buBlip>
            </a:pPr>
            <a:r>
              <a:rPr lang="fr-FR" sz="1800" b="1" dirty="0" smtClean="0">
                <a:solidFill>
                  <a:srgbClr val="FF0000"/>
                </a:solidFill>
                <a:effectLst>
                  <a:outerShdw blurRad="38100" dist="38100" dir="2700000" algn="tl">
                    <a:srgbClr val="000000"/>
                  </a:outerShdw>
                </a:effectLst>
                <a:latin typeface="+mj-lt"/>
              </a:rPr>
              <a:t>Pléthore d’information et de connaissances </a:t>
            </a:r>
            <a:r>
              <a:rPr lang="fr-FR" sz="1800" b="1" dirty="0">
                <a:solidFill>
                  <a:srgbClr val="FF0000"/>
                </a:solidFill>
                <a:effectLst>
                  <a:outerShdw blurRad="38100" dist="38100" dir="2700000" algn="tl">
                    <a:srgbClr val="000000"/>
                  </a:outerShdw>
                </a:effectLst>
                <a:latin typeface="+mj-lt"/>
              </a:rPr>
              <a:t>mais pauvreté des moyens d’accès </a:t>
            </a:r>
            <a:r>
              <a:rPr lang="fr-FR" sz="1800" b="1" dirty="0" smtClean="0">
                <a:solidFill>
                  <a:srgbClr val="FF0000"/>
                </a:solidFill>
                <a:effectLst>
                  <a:outerShdw blurRad="38100" dist="38100" dir="2700000" algn="tl">
                    <a:srgbClr val="000000"/>
                  </a:outerShdw>
                </a:effectLst>
                <a:latin typeface="+mj-lt"/>
              </a:rPr>
              <a:t>et d’échanges.</a:t>
            </a:r>
            <a:endParaRPr lang="fr-FR" sz="1800" b="1" dirty="0">
              <a:solidFill>
                <a:srgbClr val="FF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 calcmode="lin" valueType="num">
                                      <p:cBhvr additive="base">
                                        <p:cTn id="7" dur="500" fill="hold"/>
                                        <p:tgtEl>
                                          <p:spTgt spid="2017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173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01731">
                                            <p:txEl>
                                              <p:pRg st="1" end="1"/>
                                            </p:txEl>
                                          </p:spTgt>
                                        </p:tgtEl>
                                        <p:attrNameLst>
                                          <p:attrName>style.visibility</p:attrName>
                                        </p:attrNameLst>
                                      </p:cBhvr>
                                      <p:to>
                                        <p:strVal val="visible"/>
                                      </p:to>
                                    </p:set>
                                    <p:anim calcmode="lin" valueType="num">
                                      <p:cBhvr additive="base">
                                        <p:cTn id="12" dur="500" fill="hold"/>
                                        <p:tgtEl>
                                          <p:spTgt spid="201731">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01731">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01731">
                                            <p:txEl>
                                              <p:pRg st="2" end="2"/>
                                            </p:txEl>
                                          </p:spTgt>
                                        </p:tgtEl>
                                        <p:attrNameLst>
                                          <p:attrName>style.visibility</p:attrName>
                                        </p:attrNameLst>
                                      </p:cBhvr>
                                      <p:to>
                                        <p:strVal val="visible"/>
                                      </p:to>
                                    </p:set>
                                    <p:anim calcmode="lin" valueType="num">
                                      <p:cBhvr additive="base">
                                        <p:cTn id="17" dur="500" fill="hold"/>
                                        <p:tgtEl>
                                          <p:spTgt spid="20173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01731">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01731">
                                            <p:txEl>
                                              <p:pRg st="3" end="3"/>
                                            </p:txEl>
                                          </p:spTgt>
                                        </p:tgtEl>
                                        <p:attrNameLst>
                                          <p:attrName>style.visibility</p:attrName>
                                        </p:attrNameLst>
                                      </p:cBhvr>
                                      <p:to>
                                        <p:strVal val="visible"/>
                                      </p:to>
                                    </p:set>
                                    <p:anim calcmode="lin" valueType="num">
                                      <p:cBhvr additive="base">
                                        <p:cTn id="22" dur="500" fill="hold"/>
                                        <p:tgtEl>
                                          <p:spTgt spid="201731">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01731">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01731">
                                            <p:txEl>
                                              <p:pRg st="4" end="4"/>
                                            </p:txEl>
                                          </p:spTgt>
                                        </p:tgtEl>
                                        <p:attrNameLst>
                                          <p:attrName>style.visibility</p:attrName>
                                        </p:attrNameLst>
                                      </p:cBhvr>
                                      <p:to>
                                        <p:strVal val="visible"/>
                                      </p:to>
                                    </p:set>
                                    <p:anim calcmode="lin" valueType="num">
                                      <p:cBhvr additive="base">
                                        <p:cTn id="27" dur="500" fill="hold"/>
                                        <p:tgtEl>
                                          <p:spTgt spid="201731">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01731">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201731">
                                            <p:txEl>
                                              <p:pRg st="5" end="5"/>
                                            </p:txEl>
                                          </p:spTgt>
                                        </p:tgtEl>
                                        <p:attrNameLst>
                                          <p:attrName>style.visibility</p:attrName>
                                        </p:attrNameLst>
                                      </p:cBhvr>
                                      <p:to>
                                        <p:strVal val="visible"/>
                                      </p:to>
                                    </p:set>
                                    <p:anim calcmode="lin" valueType="num">
                                      <p:cBhvr additive="base">
                                        <p:cTn id="32" dur="500" fill="hold"/>
                                        <p:tgtEl>
                                          <p:spTgt spid="201731">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0173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277813"/>
            <a:ext cx="8229600" cy="939800"/>
          </a:xfrm>
        </p:spPr>
        <p:txBody>
          <a:bodyPr>
            <a:normAutofit/>
          </a:bodyPr>
          <a:lstStyle/>
          <a:p>
            <a:pPr>
              <a:lnSpc>
                <a:spcPct val="80000"/>
              </a:lnSpc>
            </a:pPr>
            <a:r>
              <a:rPr lang="fr-FR" sz="3200" b="1" dirty="0">
                <a:solidFill>
                  <a:srgbClr val="C00000"/>
                </a:solidFill>
                <a:effectLst>
                  <a:outerShdw blurRad="38100" dist="38100" dir="2700000" algn="tl">
                    <a:srgbClr val="000000">
                      <a:alpha val="43137"/>
                    </a:srgbClr>
                  </a:outerShdw>
                </a:effectLst>
              </a:rPr>
              <a:t>L’intermédiation Electronique domine les échanges interpersonnels</a:t>
            </a:r>
          </a:p>
        </p:txBody>
      </p:sp>
      <p:graphicFrame>
        <p:nvGraphicFramePr>
          <p:cNvPr id="115770" name="Object 58"/>
          <p:cNvGraphicFramePr>
            <a:graphicFrameLocks noGrp="1" noChangeAspect="1"/>
          </p:cNvGraphicFramePr>
          <p:nvPr>
            <p:ph type="chart" idx="1"/>
          </p:nvPr>
        </p:nvGraphicFramePr>
        <p:xfrm>
          <a:off x="179388" y="3844925"/>
          <a:ext cx="4032250" cy="2819400"/>
        </p:xfrm>
        <a:graphic>
          <a:graphicData uri="http://schemas.openxmlformats.org/presentationml/2006/ole">
            <mc:AlternateContent xmlns:mc="http://schemas.openxmlformats.org/markup-compatibility/2006">
              <mc:Choice xmlns:v="urn:schemas-microsoft-com:vml" Requires="v">
                <p:oleObj spid="_x0000_s115772" name="Graphique" r:id="rId3" imgW="4019550" imgH="2809875" progId="MSGraph.Chart.8">
                  <p:embed/>
                </p:oleObj>
              </mc:Choice>
              <mc:Fallback>
                <p:oleObj name="Graphique" r:id="rId3" imgW="4019550" imgH="2809875" progId="MSGraph.Chart.8">
                  <p:embed/>
                  <p:pic>
                    <p:nvPicPr>
                      <p:cNvPr id="0" name="Picture 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844925"/>
                        <a:ext cx="4032250" cy="281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9" name="Espace réservé du numéro de diapositive 5"/>
          <p:cNvSpPr>
            <a:spLocks noGrp="1"/>
          </p:cNvSpPr>
          <p:nvPr>
            <p:ph type="sldNum" sz="quarter" idx="12"/>
          </p:nvPr>
        </p:nvSpPr>
        <p:spPr/>
        <p:txBody>
          <a:bodyPr/>
          <a:lstStyle/>
          <a:p>
            <a:fld id="{931651D0-4FFE-456A-A522-F650DD2017CA}" type="slidenum">
              <a:rPr lang="fr-FR"/>
              <a:pPr/>
              <a:t>9</a:t>
            </a:fld>
            <a:endParaRPr lang="fr-FR"/>
          </a:p>
        </p:txBody>
      </p:sp>
      <p:sp>
        <p:nvSpPr>
          <p:cNvPr id="115715" name="Rectangle 3"/>
          <p:cNvSpPr>
            <a:spLocks noChangeArrowheads="1"/>
          </p:cNvSpPr>
          <p:nvPr/>
        </p:nvSpPr>
        <p:spPr bwMode="auto">
          <a:xfrm>
            <a:off x="457200" y="277813"/>
            <a:ext cx="8229600" cy="758825"/>
          </a:xfrm>
          <a:prstGeom prst="rect">
            <a:avLst/>
          </a:prstGeom>
          <a:noFill/>
          <a:ln w="9525">
            <a:noFill/>
            <a:miter lim="800000"/>
            <a:headEnd/>
            <a:tailEnd/>
          </a:ln>
          <a:effectLst/>
        </p:spPr>
        <p:txBody>
          <a:bodyPr anchor="ctr" anchorCtr="1"/>
          <a:lstStyle/>
          <a:p>
            <a:pPr algn="ctr"/>
            <a:endParaRPr lang="fr-FR" sz="3200">
              <a:solidFill>
                <a:schemeClr val="tx2"/>
              </a:solidFill>
              <a:effectLst>
                <a:outerShdw blurRad="38100" dist="38100" dir="2700000" algn="tl">
                  <a:srgbClr val="000000"/>
                </a:outerShdw>
              </a:effectLst>
              <a:latin typeface="Arial" charset="0"/>
            </a:endParaRPr>
          </a:p>
        </p:txBody>
      </p:sp>
      <p:sp>
        <p:nvSpPr>
          <p:cNvPr id="115716" name="Rectangle 4"/>
          <p:cNvSpPr>
            <a:spLocks noChangeArrowheads="1"/>
          </p:cNvSpPr>
          <p:nvPr/>
        </p:nvSpPr>
        <p:spPr bwMode="auto">
          <a:xfrm>
            <a:off x="971550" y="1125538"/>
            <a:ext cx="8001000" cy="5029200"/>
          </a:xfrm>
          <a:prstGeom prst="rect">
            <a:avLst/>
          </a:prstGeom>
          <a:noFill/>
          <a:ln w="9525">
            <a:noFill/>
            <a:miter lim="800000"/>
            <a:headEnd/>
            <a:tailEnd/>
          </a:ln>
          <a:effectLst/>
        </p:spPr>
        <p:txBody>
          <a:bodyPr/>
          <a:lstStyle/>
          <a:p>
            <a:pPr marL="342900" indent="-342900">
              <a:spcBef>
                <a:spcPct val="20000"/>
              </a:spcBef>
              <a:buClr>
                <a:schemeClr val="hlink"/>
              </a:buClr>
              <a:buSzPct val="70000"/>
              <a:buFont typeface="Wingdings" pitchFamily="2" charset="2"/>
              <a:buChar char="u"/>
            </a:pPr>
            <a:endParaRPr lang="fr-FR" b="1">
              <a:effectLst>
                <a:outerShdw blurRad="38100" dist="38100" dir="2700000" algn="tl">
                  <a:srgbClr val="000000"/>
                </a:outerShdw>
              </a:effectLst>
            </a:endParaRPr>
          </a:p>
        </p:txBody>
      </p:sp>
      <p:sp>
        <p:nvSpPr>
          <p:cNvPr id="115717" name="Rectangle 5"/>
          <p:cNvSpPr>
            <a:spLocks noChangeArrowheads="1"/>
          </p:cNvSpPr>
          <p:nvPr/>
        </p:nvSpPr>
        <p:spPr bwMode="auto">
          <a:xfrm>
            <a:off x="5541963" y="3136900"/>
            <a:ext cx="9144000" cy="625475"/>
          </a:xfrm>
          <a:prstGeom prst="rect">
            <a:avLst/>
          </a:prstGeom>
          <a:noFill/>
          <a:ln w="9525">
            <a:noFill/>
            <a:miter lim="800000"/>
            <a:headEnd/>
            <a:tailEnd/>
          </a:ln>
          <a:effectLst/>
        </p:spPr>
        <p:txBody>
          <a:bodyPr>
            <a:spAutoFit/>
          </a:bodyPr>
          <a:lstStyle/>
          <a:p>
            <a:pPr algn="just" eaLnBrk="0" hangingPunct="0"/>
            <a:r>
              <a:rPr lang="fr-FR" sz="1100">
                <a:latin typeface="Times New Roman" pitchFamily="18" charset="0"/>
                <a:cs typeface="Times New Roman" pitchFamily="18" charset="0"/>
              </a:rPr>
              <a:t> </a:t>
            </a:r>
            <a:endParaRPr lang="fr-FR" sz="1200">
              <a:latin typeface="Times New Roman" pitchFamily="18" charset="0"/>
              <a:cs typeface="Times New Roman" pitchFamily="18" charset="0"/>
            </a:endParaRPr>
          </a:p>
          <a:p>
            <a:pPr eaLnBrk="0" hangingPunct="0"/>
            <a:endParaRPr lang="fr-FR" sz="2400">
              <a:latin typeface="Times New Roman" pitchFamily="18" charset="0"/>
            </a:endParaRPr>
          </a:p>
        </p:txBody>
      </p:sp>
      <p:grpSp>
        <p:nvGrpSpPr>
          <p:cNvPr id="115718" name="Group 6"/>
          <p:cNvGrpSpPr>
            <a:grpSpLocks/>
          </p:cNvGrpSpPr>
          <p:nvPr/>
        </p:nvGrpSpPr>
        <p:grpSpPr bwMode="auto">
          <a:xfrm>
            <a:off x="4427538" y="2060575"/>
            <a:ext cx="4608512" cy="3024188"/>
            <a:chOff x="-3" y="391"/>
            <a:chExt cx="2927" cy="1976"/>
          </a:xfrm>
        </p:grpSpPr>
        <p:grpSp>
          <p:nvGrpSpPr>
            <p:cNvPr id="115719" name="Group 7"/>
            <p:cNvGrpSpPr>
              <a:grpSpLocks/>
            </p:cNvGrpSpPr>
            <p:nvPr/>
          </p:nvGrpSpPr>
          <p:grpSpPr bwMode="auto">
            <a:xfrm>
              <a:off x="0" y="394"/>
              <a:ext cx="2921" cy="1970"/>
              <a:chOff x="0" y="394"/>
              <a:chExt cx="2921" cy="1970"/>
            </a:xfrm>
          </p:grpSpPr>
          <p:grpSp>
            <p:nvGrpSpPr>
              <p:cNvPr id="115720" name="Group 8"/>
              <p:cNvGrpSpPr>
                <a:grpSpLocks/>
              </p:cNvGrpSpPr>
              <p:nvPr/>
            </p:nvGrpSpPr>
            <p:grpSpPr bwMode="auto">
              <a:xfrm>
                <a:off x="0" y="394"/>
                <a:ext cx="1984" cy="394"/>
                <a:chOff x="0" y="394"/>
                <a:chExt cx="1984" cy="394"/>
              </a:xfrm>
            </p:grpSpPr>
            <p:sp>
              <p:nvSpPr>
                <p:cNvPr id="115721" name="Rectangle 9"/>
                <p:cNvSpPr>
                  <a:spLocks noChangeArrowheads="1"/>
                </p:cNvSpPr>
                <p:nvPr/>
              </p:nvSpPr>
              <p:spPr bwMode="auto">
                <a:xfrm>
                  <a:off x="28" y="394"/>
                  <a:ext cx="1928" cy="394"/>
                </a:xfrm>
                <a:prstGeom prst="rect">
                  <a:avLst/>
                </a:prstGeom>
                <a:noFill/>
                <a:ln w="9525">
                  <a:noFill/>
                  <a:miter lim="800000"/>
                  <a:headEnd/>
                  <a:tailEnd/>
                </a:ln>
                <a:effectLst/>
              </p:spPr>
              <p:txBody>
                <a:bodyPr/>
                <a:lstStyle/>
                <a:p>
                  <a:pPr eaLnBrk="0" hangingPunct="0"/>
                  <a:r>
                    <a:rPr lang="fr-FR" sz="1400" b="1">
                      <a:latin typeface="Arial Unicode MS" pitchFamily="34" charset="-128"/>
                      <a:ea typeface="Arial Unicode MS" pitchFamily="34" charset="-128"/>
                      <a:cs typeface="Arial Unicode MS" pitchFamily="34" charset="-128"/>
                    </a:rPr>
                    <a:t>Comparaison des modes de communication*</a:t>
                  </a:r>
                </a:p>
                <a:p>
                  <a:pPr algn="just" eaLnBrk="0" hangingPunct="0"/>
                  <a:endParaRPr lang="fr-FR" sz="1400">
                    <a:latin typeface="Arial Unicode MS" pitchFamily="34" charset="-128"/>
                    <a:ea typeface="Arial Unicode MS" pitchFamily="34" charset="-128"/>
                    <a:cs typeface="Arial Unicode MS" pitchFamily="34" charset="-128"/>
                  </a:endParaRPr>
                </a:p>
              </p:txBody>
            </p:sp>
            <p:sp>
              <p:nvSpPr>
                <p:cNvPr id="115722" name="Rectangle 10"/>
                <p:cNvSpPr>
                  <a:spLocks noChangeArrowheads="1"/>
                </p:cNvSpPr>
                <p:nvPr/>
              </p:nvSpPr>
              <p:spPr bwMode="auto">
                <a:xfrm>
                  <a:off x="0" y="394"/>
                  <a:ext cx="1984" cy="394"/>
                </a:xfrm>
                <a:prstGeom prst="rect">
                  <a:avLst/>
                </a:prstGeom>
                <a:noFill/>
                <a:ln w="7">
                  <a:solidFill>
                    <a:srgbClr val="A0A0A0"/>
                  </a:solidFill>
                  <a:miter lim="800000"/>
                  <a:headEnd/>
                  <a:tailEnd/>
                </a:ln>
                <a:effectLst/>
              </p:spPr>
              <p:txBody>
                <a:bodyPr wrap="none"/>
                <a:lstStyle/>
                <a:p>
                  <a:endParaRPr lang="fr-FR"/>
                </a:p>
              </p:txBody>
            </p:sp>
          </p:grpSp>
          <p:grpSp>
            <p:nvGrpSpPr>
              <p:cNvPr id="115723" name="Group 11"/>
              <p:cNvGrpSpPr>
                <a:grpSpLocks/>
              </p:cNvGrpSpPr>
              <p:nvPr/>
            </p:nvGrpSpPr>
            <p:grpSpPr bwMode="auto">
              <a:xfrm>
                <a:off x="1984" y="394"/>
                <a:ext cx="484" cy="394"/>
                <a:chOff x="1984" y="394"/>
                <a:chExt cx="484" cy="394"/>
              </a:xfrm>
            </p:grpSpPr>
            <p:sp>
              <p:nvSpPr>
                <p:cNvPr id="115724" name="Rectangle 12"/>
                <p:cNvSpPr>
                  <a:spLocks noChangeArrowheads="1"/>
                </p:cNvSpPr>
                <p:nvPr/>
              </p:nvSpPr>
              <p:spPr bwMode="auto">
                <a:xfrm>
                  <a:off x="2012" y="394"/>
                  <a:ext cx="4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1987</a:t>
                  </a:r>
                </a:p>
                <a:p>
                  <a:pPr algn="just" eaLnBrk="0" hangingPunct="0"/>
                  <a:endParaRPr lang="fr-FR" sz="1400">
                    <a:latin typeface="Arial Unicode MS" pitchFamily="34" charset="-128"/>
                    <a:ea typeface="Arial Unicode MS" pitchFamily="34" charset="-128"/>
                    <a:cs typeface="Arial Unicode MS" pitchFamily="34" charset="-128"/>
                  </a:endParaRPr>
                </a:p>
              </p:txBody>
            </p:sp>
            <p:sp>
              <p:nvSpPr>
                <p:cNvPr id="115725" name="Rectangle 13"/>
                <p:cNvSpPr>
                  <a:spLocks noChangeArrowheads="1"/>
                </p:cNvSpPr>
                <p:nvPr/>
              </p:nvSpPr>
              <p:spPr bwMode="auto">
                <a:xfrm>
                  <a:off x="1984" y="394"/>
                  <a:ext cx="484" cy="394"/>
                </a:xfrm>
                <a:prstGeom prst="rect">
                  <a:avLst/>
                </a:prstGeom>
                <a:noFill/>
                <a:ln w="7">
                  <a:solidFill>
                    <a:srgbClr val="A0A0A0"/>
                  </a:solidFill>
                  <a:miter lim="800000"/>
                  <a:headEnd/>
                  <a:tailEnd/>
                </a:ln>
                <a:effectLst/>
              </p:spPr>
              <p:txBody>
                <a:bodyPr wrap="none"/>
                <a:lstStyle/>
                <a:p>
                  <a:endParaRPr lang="fr-FR"/>
                </a:p>
              </p:txBody>
            </p:sp>
          </p:grpSp>
          <p:grpSp>
            <p:nvGrpSpPr>
              <p:cNvPr id="115726" name="Group 14"/>
              <p:cNvGrpSpPr>
                <a:grpSpLocks/>
              </p:cNvGrpSpPr>
              <p:nvPr/>
            </p:nvGrpSpPr>
            <p:grpSpPr bwMode="auto">
              <a:xfrm>
                <a:off x="2468" y="394"/>
                <a:ext cx="453" cy="394"/>
                <a:chOff x="2468" y="394"/>
                <a:chExt cx="453" cy="394"/>
              </a:xfrm>
            </p:grpSpPr>
            <p:sp>
              <p:nvSpPr>
                <p:cNvPr id="115727" name="Rectangle 15"/>
                <p:cNvSpPr>
                  <a:spLocks noChangeArrowheads="1"/>
                </p:cNvSpPr>
                <p:nvPr/>
              </p:nvSpPr>
              <p:spPr bwMode="auto">
                <a:xfrm>
                  <a:off x="2496" y="394"/>
                  <a:ext cx="397"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1993</a:t>
                  </a:r>
                </a:p>
                <a:p>
                  <a:pPr algn="just" eaLnBrk="0" hangingPunct="0"/>
                  <a:endParaRPr lang="fr-FR" sz="1600" b="1">
                    <a:latin typeface="Times New Roman" pitchFamily="18" charset="0"/>
                  </a:endParaRPr>
                </a:p>
              </p:txBody>
            </p:sp>
            <p:sp>
              <p:nvSpPr>
                <p:cNvPr id="115728" name="Rectangle 16"/>
                <p:cNvSpPr>
                  <a:spLocks noChangeArrowheads="1"/>
                </p:cNvSpPr>
                <p:nvPr/>
              </p:nvSpPr>
              <p:spPr bwMode="auto">
                <a:xfrm>
                  <a:off x="2468" y="394"/>
                  <a:ext cx="453" cy="394"/>
                </a:xfrm>
                <a:prstGeom prst="rect">
                  <a:avLst/>
                </a:prstGeom>
                <a:noFill/>
                <a:ln w="7">
                  <a:solidFill>
                    <a:srgbClr val="A0A0A0"/>
                  </a:solidFill>
                  <a:miter lim="800000"/>
                  <a:headEnd/>
                  <a:tailEnd/>
                </a:ln>
                <a:effectLst/>
              </p:spPr>
              <p:txBody>
                <a:bodyPr wrap="none"/>
                <a:lstStyle/>
                <a:p>
                  <a:endParaRPr lang="fr-FR"/>
                </a:p>
              </p:txBody>
            </p:sp>
          </p:grpSp>
          <p:grpSp>
            <p:nvGrpSpPr>
              <p:cNvPr id="115729" name="Group 17"/>
              <p:cNvGrpSpPr>
                <a:grpSpLocks/>
              </p:cNvGrpSpPr>
              <p:nvPr/>
            </p:nvGrpSpPr>
            <p:grpSpPr bwMode="auto">
              <a:xfrm>
                <a:off x="0" y="788"/>
                <a:ext cx="1984" cy="394"/>
                <a:chOff x="0" y="788"/>
                <a:chExt cx="1984" cy="394"/>
              </a:xfrm>
            </p:grpSpPr>
            <p:sp>
              <p:nvSpPr>
                <p:cNvPr id="115730" name="Rectangle 18"/>
                <p:cNvSpPr>
                  <a:spLocks noChangeArrowheads="1"/>
                </p:cNvSpPr>
                <p:nvPr/>
              </p:nvSpPr>
              <p:spPr bwMode="auto">
                <a:xfrm>
                  <a:off x="28" y="788"/>
                  <a:ext cx="19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Vive voix</a:t>
                  </a:r>
                </a:p>
                <a:p>
                  <a:pPr algn="just" eaLnBrk="0" hangingPunct="0"/>
                  <a:endParaRPr lang="fr-FR" sz="1400" b="1">
                    <a:latin typeface="Times New Roman" pitchFamily="18" charset="0"/>
                  </a:endParaRPr>
                </a:p>
              </p:txBody>
            </p:sp>
            <p:sp>
              <p:nvSpPr>
                <p:cNvPr id="115731" name="Rectangle 19"/>
                <p:cNvSpPr>
                  <a:spLocks noChangeArrowheads="1"/>
                </p:cNvSpPr>
                <p:nvPr/>
              </p:nvSpPr>
              <p:spPr bwMode="auto">
                <a:xfrm>
                  <a:off x="0" y="788"/>
                  <a:ext cx="1984" cy="394"/>
                </a:xfrm>
                <a:prstGeom prst="rect">
                  <a:avLst/>
                </a:prstGeom>
                <a:noFill/>
                <a:ln w="7">
                  <a:solidFill>
                    <a:srgbClr val="A0A0A0"/>
                  </a:solidFill>
                  <a:miter lim="800000"/>
                  <a:headEnd/>
                  <a:tailEnd/>
                </a:ln>
                <a:effectLst/>
              </p:spPr>
              <p:txBody>
                <a:bodyPr wrap="none"/>
                <a:lstStyle/>
                <a:p>
                  <a:endParaRPr lang="fr-FR"/>
                </a:p>
              </p:txBody>
            </p:sp>
          </p:grpSp>
          <p:grpSp>
            <p:nvGrpSpPr>
              <p:cNvPr id="115732" name="Group 20"/>
              <p:cNvGrpSpPr>
                <a:grpSpLocks/>
              </p:cNvGrpSpPr>
              <p:nvPr/>
            </p:nvGrpSpPr>
            <p:grpSpPr bwMode="auto">
              <a:xfrm>
                <a:off x="1984" y="788"/>
                <a:ext cx="484" cy="394"/>
                <a:chOff x="1984" y="788"/>
                <a:chExt cx="484" cy="394"/>
              </a:xfrm>
            </p:grpSpPr>
            <p:sp>
              <p:nvSpPr>
                <p:cNvPr id="115733" name="Rectangle 21"/>
                <p:cNvSpPr>
                  <a:spLocks noChangeArrowheads="1"/>
                </p:cNvSpPr>
                <p:nvPr/>
              </p:nvSpPr>
              <p:spPr bwMode="auto">
                <a:xfrm>
                  <a:off x="2012" y="788"/>
                  <a:ext cx="4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93%</a:t>
                  </a:r>
                </a:p>
                <a:p>
                  <a:pPr algn="just" eaLnBrk="0" hangingPunct="0"/>
                  <a:endParaRPr lang="fr-FR" sz="1600" b="1">
                    <a:latin typeface="Arial Unicode MS" pitchFamily="34" charset="-128"/>
                    <a:ea typeface="Arial Unicode MS" pitchFamily="34" charset="-128"/>
                    <a:cs typeface="Arial Unicode MS" pitchFamily="34" charset="-128"/>
                  </a:endParaRPr>
                </a:p>
              </p:txBody>
            </p:sp>
            <p:sp>
              <p:nvSpPr>
                <p:cNvPr id="115734" name="Rectangle 22"/>
                <p:cNvSpPr>
                  <a:spLocks noChangeArrowheads="1"/>
                </p:cNvSpPr>
                <p:nvPr/>
              </p:nvSpPr>
              <p:spPr bwMode="auto">
                <a:xfrm>
                  <a:off x="1984" y="788"/>
                  <a:ext cx="484" cy="394"/>
                </a:xfrm>
                <a:prstGeom prst="rect">
                  <a:avLst/>
                </a:prstGeom>
                <a:noFill/>
                <a:ln w="7">
                  <a:solidFill>
                    <a:srgbClr val="A0A0A0"/>
                  </a:solidFill>
                  <a:miter lim="800000"/>
                  <a:headEnd/>
                  <a:tailEnd/>
                </a:ln>
                <a:effectLst/>
              </p:spPr>
              <p:txBody>
                <a:bodyPr wrap="none"/>
                <a:lstStyle/>
                <a:p>
                  <a:endParaRPr lang="fr-FR"/>
                </a:p>
              </p:txBody>
            </p:sp>
          </p:grpSp>
          <p:grpSp>
            <p:nvGrpSpPr>
              <p:cNvPr id="115735" name="Group 23"/>
              <p:cNvGrpSpPr>
                <a:grpSpLocks/>
              </p:cNvGrpSpPr>
              <p:nvPr/>
            </p:nvGrpSpPr>
            <p:grpSpPr bwMode="auto">
              <a:xfrm>
                <a:off x="2468" y="788"/>
                <a:ext cx="453" cy="394"/>
                <a:chOff x="2468" y="788"/>
                <a:chExt cx="453" cy="394"/>
              </a:xfrm>
            </p:grpSpPr>
            <p:sp>
              <p:nvSpPr>
                <p:cNvPr id="115736" name="Rectangle 24"/>
                <p:cNvSpPr>
                  <a:spLocks noChangeArrowheads="1"/>
                </p:cNvSpPr>
                <p:nvPr/>
              </p:nvSpPr>
              <p:spPr bwMode="auto">
                <a:xfrm>
                  <a:off x="2496" y="788"/>
                  <a:ext cx="397"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90%</a:t>
                  </a:r>
                </a:p>
              </p:txBody>
            </p:sp>
            <p:sp>
              <p:nvSpPr>
                <p:cNvPr id="115737" name="Rectangle 25"/>
                <p:cNvSpPr>
                  <a:spLocks noChangeArrowheads="1"/>
                </p:cNvSpPr>
                <p:nvPr/>
              </p:nvSpPr>
              <p:spPr bwMode="auto">
                <a:xfrm>
                  <a:off x="2468" y="788"/>
                  <a:ext cx="453" cy="394"/>
                </a:xfrm>
                <a:prstGeom prst="rect">
                  <a:avLst/>
                </a:prstGeom>
                <a:noFill/>
                <a:ln w="7">
                  <a:solidFill>
                    <a:srgbClr val="A0A0A0"/>
                  </a:solidFill>
                  <a:miter lim="800000"/>
                  <a:headEnd/>
                  <a:tailEnd/>
                </a:ln>
                <a:effectLst/>
              </p:spPr>
              <p:txBody>
                <a:bodyPr wrap="none"/>
                <a:lstStyle/>
                <a:p>
                  <a:endParaRPr lang="fr-FR"/>
                </a:p>
              </p:txBody>
            </p:sp>
          </p:grpSp>
          <p:grpSp>
            <p:nvGrpSpPr>
              <p:cNvPr id="115738" name="Group 26"/>
              <p:cNvGrpSpPr>
                <a:grpSpLocks/>
              </p:cNvGrpSpPr>
              <p:nvPr/>
            </p:nvGrpSpPr>
            <p:grpSpPr bwMode="auto">
              <a:xfrm>
                <a:off x="0" y="1182"/>
                <a:ext cx="1984" cy="394"/>
                <a:chOff x="0" y="1182"/>
                <a:chExt cx="1984" cy="394"/>
              </a:xfrm>
            </p:grpSpPr>
            <p:sp>
              <p:nvSpPr>
                <p:cNvPr id="115739" name="Rectangle 27"/>
                <p:cNvSpPr>
                  <a:spLocks noChangeArrowheads="1"/>
                </p:cNvSpPr>
                <p:nvPr/>
              </p:nvSpPr>
              <p:spPr bwMode="auto">
                <a:xfrm>
                  <a:off x="28" y="1182"/>
                  <a:ext cx="19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Ecrit  mails</a:t>
                  </a:r>
                  <a:r>
                    <a:rPr lang="fr-FR" b="1">
                      <a:latin typeface="Arial Unicode MS" pitchFamily="34" charset="-128"/>
                      <a:ea typeface="Arial Unicode MS" pitchFamily="34" charset="-128"/>
                      <a:cs typeface="Arial Unicode MS" pitchFamily="34" charset="-128"/>
                    </a:rPr>
                    <a:t> </a:t>
                  </a:r>
                </a:p>
                <a:p>
                  <a:pPr algn="just" eaLnBrk="0" hangingPunct="0"/>
                  <a:endParaRPr lang="fr-FR">
                    <a:latin typeface="Times New Roman" pitchFamily="18" charset="0"/>
                  </a:endParaRPr>
                </a:p>
              </p:txBody>
            </p:sp>
            <p:sp>
              <p:nvSpPr>
                <p:cNvPr id="115740" name="Rectangle 28"/>
                <p:cNvSpPr>
                  <a:spLocks noChangeArrowheads="1"/>
                </p:cNvSpPr>
                <p:nvPr/>
              </p:nvSpPr>
              <p:spPr bwMode="auto">
                <a:xfrm>
                  <a:off x="0" y="1182"/>
                  <a:ext cx="1984" cy="394"/>
                </a:xfrm>
                <a:prstGeom prst="rect">
                  <a:avLst/>
                </a:prstGeom>
                <a:noFill/>
                <a:ln w="7">
                  <a:solidFill>
                    <a:srgbClr val="A0A0A0"/>
                  </a:solidFill>
                  <a:miter lim="800000"/>
                  <a:headEnd/>
                  <a:tailEnd/>
                </a:ln>
                <a:effectLst/>
              </p:spPr>
              <p:txBody>
                <a:bodyPr wrap="none"/>
                <a:lstStyle/>
                <a:p>
                  <a:endParaRPr lang="fr-FR"/>
                </a:p>
              </p:txBody>
            </p:sp>
          </p:grpSp>
          <p:grpSp>
            <p:nvGrpSpPr>
              <p:cNvPr id="115741" name="Group 29"/>
              <p:cNvGrpSpPr>
                <a:grpSpLocks/>
              </p:cNvGrpSpPr>
              <p:nvPr/>
            </p:nvGrpSpPr>
            <p:grpSpPr bwMode="auto">
              <a:xfrm>
                <a:off x="1984" y="1182"/>
                <a:ext cx="484" cy="394"/>
                <a:chOff x="1984" y="1182"/>
                <a:chExt cx="484" cy="394"/>
              </a:xfrm>
            </p:grpSpPr>
            <p:sp>
              <p:nvSpPr>
                <p:cNvPr id="115742" name="Rectangle 30"/>
                <p:cNvSpPr>
                  <a:spLocks noChangeArrowheads="1"/>
                </p:cNvSpPr>
                <p:nvPr/>
              </p:nvSpPr>
              <p:spPr bwMode="auto">
                <a:xfrm>
                  <a:off x="2012" y="1182"/>
                  <a:ext cx="4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48%</a:t>
                  </a:r>
                </a:p>
                <a:p>
                  <a:pPr algn="just" eaLnBrk="0" hangingPunct="0"/>
                  <a:endParaRPr lang="fr-FR" sz="1600" b="1">
                    <a:latin typeface="Times New Roman" pitchFamily="18" charset="0"/>
                  </a:endParaRPr>
                </a:p>
              </p:txBody>
            </p:sp>
            <p:sp>
              <p:nvSpPr>
                <p:cNvPr id="115743" name="Rectangle 31"/>
                <p:cNvSpPr>
                  <a:spLocks noChangeArrowheads="1"/>
                </p:cNvSpPr>
                <p:nvPr/>
              </p:nvSpPr>
              <p:spPr bwMode="auto">
                <a:xfrm>
                  <a:off x="1984" y="1182"/>
                  <a:ext cx="484" cy="394"/>
                </a:xfrm>
                <a:prstGeom prst="rect">
                  <a:avLst/>
                </a:prstGeom>
                <a:noFill/>
                <a:ln w="7">
                  <a:solidFill>
                    <a:srgbClr val="A0A0A0"/>
                  </a:solidFill>
                  <a:miter lim="800000"/>
                  <a:headEnd/>
                  <a:tailEnd/>
                </a:ln>
                <a:effectLst/>
              </p:spPr>
              <p:txBody>
                <a:bodyPr wrap="none"/>
                <a:lstStyle/>
                <a:p>
                  <a:endParaRPr lang="fr-FR"/>
                </a:p>
              </p:txBody>
            </p:sp>
          </p:grpSp>
          <p:grpSp>
            <p:nvGrpSpPr>
              <p:cNvPr id="115744" name="Group 32"/>
              <p:cNvGrpSpPr>
                <a:grpSpLocks/>
              </p:cNvGrpSpPr>
              <p:nvPr/>
            </p:nvGrpSpPr>
            <p:grpSpPr bwMode="auto">
              <a:xfrm>
                <a:off x="2468" y="1182"/>
                <a:ext cx="453" cy="394"/>
                <a:chOff x="2468" y="1182"/>
                <a:chExt cx="453" cy="394"/>
              </a:xfrm>
            </p:grpSpPr>
            <p:sp>
              <p:nvSpPr>
                <p:cNvPr id="115745" name="Rectangle 33"/>
                <p:cNvSpPr>
                  <a:spLocks noChangeArrowheads="1"/>
                </p:cNvSpPr>
                <p:nvPr/>
              </p:nvSpPr>
              <p:spPr bwMode="auto">
                <a:xfrm>
                  <a:off x="2496" y="1182"/>
                  <a:ext cx="397"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55%</a:t>
                  </a:r>
                </a:p>
                <a:p>
                  <a:pPr algn="just" eaLnBrk="0" hangingPunct="0"/>
                  <a:endParaRPr lang="fr-FR" sz="1400" b="1">
                    <a:latin typeface="Times New Roman" pitchFamily="18" charset="0"/>
                  </a:endParaRPr>
                </a:p>
              </p:txBody>
            </p:sp>
            <p:sp>
              <p:nvSpPr>
                <p:cNvPr id="115746" name="Rectangle 34"/>
                <p:cNvSpPr>
                  <a:spLocks noChangeArrowheads="1"/>
                </p:cNvSpPr>
                <p:nvPr/>
              </p:nvSpPr>
              <p:spPr bwMode="auto">
                <a:xfrm>
                  <a:off x="2468" y="1182"/>
                  <a:ext cx="453" cy="394"/>
                </a:xfrm>
                <a:prstGeom prst="rect">
                  <a:avLst/>
                </a:prstGeom>
                <a:noFill/>
                <a:ln w="7">
                  <a:solidFill>
                    <a:srgbClr val="A0A0A0"/>
                  </a:solidFill>
                  <a:miter lim="800000"/>
                  <a:headEnd/>
                  <a:tailEnd/>
                </a:ln>
                <a:effectLst/>
              </p:spPr>
              <p:txBody>
                <a:bodyPr wrap="none"/>
                <a:lstStyle/>
                <a:p>
                  <a:endParaRPr lang="fr-FR"/>
                </a:p>
              </p:txBody>
            </p:sp>
          </p:grpSp>
          <p:grpSp>
            <p:nvGrpSpPr>
              <p:cNvPr id="115747" name="Group 35"/>
              <p:cNvGrpSpPr>
                <a:grpSpLocks/>
              </p:cNvGrpSpPr>
              <p:nvPr/>
            </p:nvGrpSpPr>
            <p:grpSpPr bwMode="auto">
              <a:xfrm>
                <a:off x="0" y="1576"/>
                <a:ext cx="1984" cy="394"/>
                <a:chOff x="0" y="1576"/>
                <a:chExt cx="1984" cy="394"/>
              </a:xfrm>
            </p:grpSpPr>
            <p:sp>
              <p:nvSpPr>
                <p:cNvPr id="115748" name="Rectangle 36"/>
                <p:cNvSpPr>
                  <a:spLocks noChangeArrowheads="1"/>
                </p:cNvSpPr>
                <p:nvPr/>
              </p:nvSpPr>
              <p:spPr bwMode="auto">
                <a:xfrm>
                  <a:off x="28" y="1576"/>
                  <a:ext cx="19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Téléphone</a:t>
                  </a:r>
                </a:p>
                <a:p>
                  <a:pPr algn="just" eaLnBrk="0" hangingPunct="0"/>
                  <a:endParaRPr lang="fr-FR">
                    <a:latin typeface="Times New Roman" pitchFamily="18" charset="0"/>
                  </a:endParaRPr>
                </a:p>
              </p:txBody>
            </p:sp>
            <p:sp>
              <p:nvSpPr>
                <p:cNvPr id="115749" name="Rectangle 37"/>
                <p:cNvSpPr>
                  <a:spLocks noChangeArrowheads="1"/>
                </p:cNvSpPr>
                <p:nvPr/>
              </p:nvSpPr>
              <p:spPr bwMode="auto">
                <a:xfrm>
                  <a:off x="0" y="1576"/>
                  <a:ext cx="1984" cy="394"/>
                </a:xfrm>
                <a:prstGeom prst="rect">
                  <a:avLst/>
                </a:prstGeom>
                <a:noFill/>
                <a:ln w="7">
                  <a:solidFill>
                    <a:srgbClr val="A0A0A0"/>
                  </a:solidFill>
                  <a:miter lim="800000"/>
                  <a:headEnd/>
                  <a:tailEnd/>
                </a:ln>
                <a:effectLst/>
              </p:spPr>
              <p:txBody>
                <a:bodyPr wrap="none"/>
                <a:lstStyle/>
                <a:p>
                  <a:endParaRPr lang="fr-FR"/>
                </a:p>
              </p:txBody>
            </p:sp>
          </p:grpSp>
          <p:grpSp>
            <p:nvGrpSpPr>
              <p:cNvPr id="115750" name="Group 38"/>
              <p:cNvGrpSpPr>
                <a:grpSpLocks/>
              </p:cNvGrpSpPr>
              <p:nvPr/>
            </p:nvGrpSpPr>
            <p:grpSpPr bwMode="auto">
              <a:xfrm>
                <a:off x="1984" y="1576"/>
                <a:ext cx="484" cy="394"/>
                <a:chOff x="1984" y="1576"/>
                <a:chExt cx="484" cy="394"/>
              </a:xfrm>
            </p:grpSpPr>
            <p:sp>
              <p:nvSpPr>
                <p:cNvPr id="115751" name="Rectangle 39"/>
                <p:cNvSpPr>
                  <a:spLocks noChangeArrowheads="1"/>
                </p:cNvSpPr>
                <p:nvPr/>
              </p:nvSpPr>
              <p:spPr bwMode="auto">
                <a:xfrm>
                  <a:off x="2012" y="1576"/>
                  <a:ext cx="4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38%</a:t>
                  </a:r>
                </a:p>
                <a:p>
                  <a:pPr algn="just" eaLnBrk="0" hangingPunct="0"/>
                  <a:endParaRPr lang="fr-FR" sz="2400">
                    <a:latin typeface="Times New Roman" pitchFamily="18" charset="0"/>
                  </a:endParaRPr>
                </a:p>
              </p:txBody>
            </p:sp>
            <p:sp>
              <p:nvSpPr>
                <p:cNvPr id="115752" name="Rectangle 40"/>
                <p:cNvSpPr>
                  <a:spLocks noChangeArrowheads="1"/>
                </p:cNvSpPr>
                <p:nvPr/>
              </p:nvSpPr>
              <p:spPr bwMode="auto">
                <a:xfrm>
                  <a:off x="1984" y="1576"/>
                  <a:ext cx="484" cy="394"/>
                </a:xfrm>
                <a:prstGeom prst="rect">
                  <a:avLst/>
                </a:prstGeom>
                <a:noFill/>
                <a:ln w="7">
                  <a:solidFill>
                    <a:srgbClr val="A0A0A0"/>
                  </a:solidFill>
                  <a:miter lim="800000"/>
                  <a:headEnd/>
                  <a:tailEnd/>
                </a:ln>
                <a:effectLst/>
              </p:spPr>
              <p:txBody>
                <a:bodyPr wrap="none"/>
                <a:lstStyle/>
                <a:p>
                  <a:endParaRPr lang="fr-FR"/>
                </a:p>
              </p:txBody>
            </p:sp>
          </p:grpSp>
          <p:grpSp>
            <p:nvGrpSpPr>
              <p:cNvPr id="115753" name="Group 41"/>
              <p:cNvGrpSpPr>
                <a:grpSpLocks/>
              </p:cNvGrpSpPr>
              <p:nvPr/>
            </p:nvGrpSpPr>
            <p:grpSpPr bwMode="auto">
              <a:xfrm>
                <a:off x="2468" y="1576"/>
                <a:ext cx="453" cy="394"/>
                <a:chOff x="2468" y="1576"/>
                <a:chExt cx="453" cy="394"/>
              </a:xfrm>
            </p:grpSpPr>
            <p:sp>
              <p:nvSpPr>
                <p:cNvPr id="115754" name="Rectangle 42"/>
                <p:cNvSpPr>
                  <a:spLocks noChangeArrowheads="1"/>
                </p:cNvSpPr>
                <p:nvPr/>
              </p:nvSpPr>
              <p:spPr bwMode="auto">
                <a:xfrm>
                  <a:off x="2496" y="1576"/>
                  <a:ext cx="397"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43%</a:t>
                  </a:r>
                </a:p>
                <a:p>
                  <a:pPr algn="just" eaLnBrk="0" hangingPunct="0"/>
                  <a:endParaRPr lang="fr-FR" sz="2400">
                    <a:latin typeface="Times New Roman" pitchFamily="18" charset="0"/>
                  </a:endParaRPr>
                </a:p>
              </p:txBody>
            </p:sp>
            <p:sp>
              <p:nvSpPr>
                <p:cNvPr id="115755" name="Rectangle 43"/>
                <p:cNvSpPr>
                  <a:spLocks noChangeArrowheads="1"/>
                </p:cNvSpPr>
                <p:nvPr/>
              </p:nvSpPr>
              <p:spPr bwMode="auto">
                <a:xfrm>
                  <a:off x="2468" y="1576"/>
                  <a:ext cx="453" cy="394"/>
                </a:xfrm>
                <a:prstGeom prst="rect">
                  <a:avLst/>
                </a:prstGeom>
                <a:noFill/>
                <a:ln w="7">
                  <a:solidFill>
                    <a:srgbClr val="A0A0A0"/>
                  </a:solidFill>
                  <a:miter lim="800000"/>
                  <a:headEnd/>
                  <a:tailEnd/>
                </a:ln>
                <a:effectLst/>
              </p:spPr>
              <p:txBody>
                <a:bodyPr wrap="none"/>
                <a:lstStyle/>
                <a:p>
                  <a:endParaRPr lang="fr-FR"/>
                </a:p>
              </p:txBody>
            </p:sp>
          </p:grpSp>
          <p:grpSp>
            <p:nvGrpSpPr>
              <p:cNvPr id="115756" name="Group 44"/>
              <p:cNvGrpSpPr>
                <a:grpSpLocks/>
              </p:cNvGrpSpPr>
              <p:nvPr/>
            </p:nvGrpSpPr>
            <p:grpSpPr bwMode="auto">
              <a:xfrm>
                <a:off x="0" y="1970"/>
                <a:ext cx="1984" cy="394"/>
                <a:chOff x="0" y="1970"/>
                <a:chExt cx="1984" cy="394"/>
              </a:xfrm>
            </p:grpSpPr>
            <p:sp>
              <p:nvSpPr>
                <p:cNvPr id="115757" name="Rectangle 45"/>
                <p:cNvSpPr>
                  <a:spLocks noChangeArrowheads="1"/>
                </p:cNvSpPr>
                <p:nvPr/>
              </p:nvSpPr>
              <p:spPr bwMode="auto">
                <a:xfrm>
                  <a:off x="28" y="1970"/>
                  <a:ext cx="19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Informatique</a:t>
                  </a:r>
                </a:p>
                <a:p>
                  <a:pPr algn="just" eaLnBrk="0" hangingPunct="0"/>
                  <a:endParaRPr lang="fr-FR" b="1">
                    <a:latin typeface="Arial Unicode MS" pitchFamily="34" charset="-128"/>
                    <a:ea typeface="Arial Unicode MS" pitchFamily="34" charset="-128"/>
                    <a:cs typeface="Arial Unicode MS" pitchFamily="34" charset="-128"/>
                  </a:endParaRPr>
                </a:p>
              </p:txBody>
            </p:sp>
            <p:sp>
              <p:nvSpPr>
                <p:cNvPr id="115758" name="Rectangle 46"/>
                <p:cNvSpPr>
                  <a:spLocks noChangeArrowheads="1"/>
                </p:cNvSpPr>
                <p:nvPr/>
              </p:nvSpPr>
              <p:spPr bwMode="auto">
                <a:xfrm>
                  <a:off x="0" y="1970"/>
                  <a:ext cx="1984" cy="394"/>
                </a:xfrm>
                <a:prstGeom prst="rect">
                  <a:avLst/>
                </a:prstGeom>
                <a:noFill/>
                <a:ln w="7">
                  <a:solidFill>
                    <a:srgbClr val="A0A0A0"/>
                  </a:solidFill>
                  <a:miter lim="800000"/>
                  <a:headEnd/>
                  <a:tailEnd/>
                </a:ln>
                <a:effectLst/>
              </p:spPr>
              <p:txBody>
                <a:bodyPr wrap="none"/>
                <a:lstStyle/>
                <a:p>
                  <a:endParaRPr lang="fr-FR"/>
                </a:p>
              </p:txBody>
            </p:sp>
          </p:grpSp>
          <p:grpSp>
            <p:nvGrpSpPr>
              <p:cNvPr id="115759" name="Group 47"/>
              <p:cNvGrpSpPr>
                <a:grpSpLocks/>
              </p:cNvGrpSpPr>
              <p:nvPr/>
            </p:nvGrpSpPr>
            <p:grpSpPr bwMode="auto">
              <a:xfrm>
                <a:off x="1984" y="1970"/>
                <a:ext cx="484" cy="394"/>
                <a:chOff x="1984" y="1970"/>
                <a:chExt cx="484" cy="394"/>
              </a:xfrm>
            </p:grpSpPr>
            <p:sp>
              <p:nvSpPr>
                <p:cNvPr id="115760" name="Rectangle 48"/>
                <p:cNvSpPr>
                  <a:spLocks noChangeArrowheads="1"/>
                </p:cNvSpPr>
                <p:nvPr/>
              </p:nvSpPr>
              <p:spPr bwMode="auto">
                <a:xfrm>
                  <a:off x="2012" y="1970"/>
                  <a:ext cx="428"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4%</a:t>
                  </a:r>
                </a:p>
                <a:p>
                  <a:pPr algn="just" eaLnBrk="0" hangingPunct="0"/>
                  <a:endParaRPr lang="fr-FR" sz="1400">
                    <a:latin typeface="Times New Roman" pitchFamily="18" charset="0"/>
                  </a:endParaRPr>
                </a:p>
              </p:txBody>
            </p:sp>
            <p:sp>
              <p:nvSpPr>
                <p:cNvPr id="115761" name="Rectangle 49"/>
                <p:cNvSpPr>
                  <a:spLocks noChangeArrowheads="1"/>
                </p:cNvSpPr>
                <p:nvPr/>
              </p:nvSpPr>
              <p:spPr bwMode="auto">
                <a:xfrm>
                  <a:off x="1984" y="1970"/>
                  <a:ext cx="484" cy="394"/>
                </a:xfrm>
                <a:prstGeom prst="rect">
                  <a:avLst/>
                </a:prstGeom>
                <a:noFill/>
                <a:ln w="7">
                  <a:solidFill>
                    <a:srgbClr val="A0A0A0"/>
                  </a:solidFill>
                  <a:miter lim="800000"/>
                  <a:headEnd/>
                  <a:tailEnd/>
                </a:ln>
                <a:effectLst/>
              </p:spPr>
              <p:txBody>
                <a:bodyPr wrap="none"/>
                <a:lstStyle/>
                <a:p>
                  <a:endParaRPr lang="fr-FR"/>
                </a:p>
              </p:txBody>
            </p:sp>
          </p:grpSp>
          <p:grpSp>
            <p:nvGrpSpPr>
              <p:cNvPr id="115762" name="Group 50"/>
              <p:cNvGrpSpPr>
                <a:grpSpLocks/>
              </p:cNvGrpSpPr>
              <p:nvPr/>
            </p:nvGrpSpPr>
            <p:grpSpPr bwMode="auto">
              <a:xfrm>
                <a:off x="2468" y="1970"/>
                <a:ext cx="453" cy="394"/>
                <a:chOff x="2468" y="1970"/>
                <a:chExt cx="453" cy="394"/>
              </a:xfrm>
            </p:grpSpPr>
            <p:sp>
              <p:nvSpPr>
                <p:cNvPr id="115763" name="Rectangle 51"/>
                <p:cNvSpPr>
                  <a:spLocks noChangeArrowheads="1"/>
                </p:cNvSpPr>
                <p:nvPr/>
              </p:nvSpPr>
              <p:spPr bwMode="auto">
                <a:xfrm>
                  <a:off x="2496" y="1970"/>
                  <a:ext cx="397" cy="394"/>
                </a:xfrm>
                <a:prstGeom prst="rect">
                  <a:avLst/>
                </a:prstGeom>
                <a:noFill/>
                <a:ln w="9525">
                  <a:noFill/>
                  <a:miter lim="800000"/>
                  <a:headEnd/>
                  <a:tailEnd/>
                </a:ln>
                <a:effectLst/>
              </p:spPr>
              <p:txBody>
                <a:bodyPr/>
                <a:lstStyle/>
                <a:p>
                  <a:pPr algn="just" eaLnBrk="0" hangingPunct="0"/>
                  <a:r>
                    <a:rPr lang="fr-FR" sz="1400" b="1">
                      <a:latin typeface="Arial Unicode MS" pitchFamily="34" charset="-128"/>
                      <a:ea typeface="Arial Unicode MS" pitchFamily="34" charset="-128"/>
                      <a:cs typeface="Arial Unicode MS" pitchFamily="34" charset="-128"/>
                    </a:rPr>
                    <a:t>10%</a:t>
                  </a:r>
                </a:p>
                <a:p>
                  <a:pPr algn="just" eaLnBrk="0" hangingPunct="0"/>
                  <a:endParaRPr lang="fr-FR" sz="2400">
                    <a:latin typeface="Times New Roman" pitchFamily="18" charset="0"/>
                  </a:endParaRPr>
                </a:p>
              </p:txBody>
            </p:sp>
            <p:sp>
              <p:nvSpPr>
                <p:cNvPr id="115764" name="Rectangle 52"/>
                <p:cNvSpPr>
                  <a:spLocks noChangeArrowheads="1"/>
                </p:cNvSpPr>
                <p:nvPr/>
              </p:nvSpPr>
              <p:spPr bwMode="auto">
                <a:xfrm>
                  <a:off x="2468" y="1970"/>
                  <a:ext cx="453" cy="394"/>
                </a:xfrm>
                <a:prstGeom prst="rect">
                  <a:avLst/>
                </a:prstGeom>
                <a:noFill/>
                <a:ln w="7">
                  <a:solidFill>
                    <a:srgbClr val="A0A0A0"/>
                  </a:solidFill>
                  <a:miter lim="800000"/>
                  <a:headEnd/>
                  <a:tailEnd/>
                </a:ln>
                <a:effectLst/>
              </p:spPr>
              <p:txBody>
                <a:bodyPr wrap="none"/>
                <a:lstStyle/>
                <a:p>
                  <a:endParaRPr lang="fr-FR"/>
                </a:p>
              </p:txBody>
            </p:sp>
          </p:grpSp>
        </p:grpSp>
        <p:sp>
          <p:nvSpPr>
            <p:cNvPr id="115765" name="Rectangle 53"/>
            <p:cNvSpPr>
              <a:spLocks noChangeArrowheads="1"/>
            </p:cNvSpPr>
            <p:nvPr/>
          </p:nvSpPr>
          <p:spPr bwMode="auto">
            <a:xfrm>
              <a:off x="-3" y="391"/>
              <a:ext cx="2927" cy="1976"/>
            </a:xfrm>
            <a:prstGeom prst="rect">
              <a:avLst/>
            </a:prstGeom>
            <a:noFill/>
            <a:ln w="9525">
              <a:solidFill>
                <a:srgbClr val="A0A0A0"/>
              </a:solidFill>
              <a:miter lim="800000"/>
              <a:headEnd/>
              <a:tailEnd/>
            </a:ln>
            <a:effectLst/>
          </p:spPr>
          <p:txBody>
            <a:bodyPr wrap="none"/>
            <a:lstStyle/>
            <a:p>
              <a:endParaRPr lang="fr-FR"/>
            </a:p>
          </p:txBody>
        </p:sp>
      </p:grpSp>
      <p:sp>
        <p:nvSpPr>
          <p:cNvPr id="115766" name="Rectangle 54"/>
          <p:cNvSpPr>
            <a:spLocks noChangeArrowheads="1"/>
          </p:cNvSpPr>
          <p:nvPr/>
        </p:nvSpPr>
        <p:spPr bwMode="auto">
          <a:xfrm>
            <a:off x="5541963" y="6894513"/>
            <a:ext cx="9144000" cy="793750"/>
          </a:xfrm>
          <a:prstGeom prst="rect">
            <a:avLst/>
          </a:prstGeom>
          <a:noFill/>
          <a:ln w="9525">
            <a:noFill/>
            <a:miter lim="800000"/>
            <a:headEnd/>
            <a:tailEnd/>
          </a:ln>
          <a:effectLst/>
        </p:spPr>
        <p:txBody>
          <a:bodyPr>
            <a:spAutoFit/>
          </a:bodyPr>
          <a:lstStyle/>
          <a:p>
            <a:pPr algn="just" eaLnBrk="0" hangingPunct="0"/>
            <a:r>
              <a:rPr lang="fr-FR" sz="1100">
                <a:latin typeface="Times New Roman" pitchFamily="18" charset="0"/>
                <a:cs typeface="Times New Roman" pitchFamily="18" charset="0"/>
              </a:rPr>
              <a:t> </a:t>
            </a:r>
            <a:endParaRPr lang="fr-FR" sz="1200">
              <a:latin typeface="Times New Roman" pitchFamily="18" charset="0"/>
              <a:cs typeface="Times New Roman" pitchFamily="18" charset="0"/>
            </a:endParaRPr>
          </a:p>
          <a:p>
            <a:pPr algn="just" eaLnBrk="0" hangingPunct="0"/>
            <a:r>
              <a:rPr lang="fr-FR" sz="1100">
                <a:latin typeface="Times New Roman" pitchFamily="18" charset="0"/>
                <a:cs typeface="Times New Roman" pitchFamily="18" charset="0"/>
              </a:rPr>
              <a:t> </a:t>
            </a:r>
            <a:endParaRPr lang="fr-FR" sz="1200">
              <a:latin typeface="Times New Roman" pitchFamily="18" charset="0"/>
              <a:cs typeface="Times New Roman" pitchFamily="18" charset="0"/>
            </a:endParaRPr>
          </a:p>
          <a:p>
            <a:pPr eaLnBrk="0" hangingPunct="0"/>
            <a:endParaRPr lang="fr-FR" sz="2400">
              <a:latin typeface="Times New Roman" pitchFamily="18" charset="0"/>
            </a:endParaRPr>
          </a:p>
        </p:txBody>
      </p:sp>
      <p:sp>
        <p:nvSpPr>
          <p:cNvPr id="115767" name="Text Box 55"/>
          <p:cNvSpPr txBox="1">
            <a:spLocks noChangeArrowheads="1"/>
          </p:cNvSpPr>
          <p:nvPr/>
        </p:nvSpPr>
        <p:spPr bwMode="auto">
          <a:xfrm>
            <a:off x="4572000" y="5805488"/>
            <a:ext cx="4392613" cy="639762"/>
          </a:xfrm>
          <a:prstGeom prst="rect">
            <a:avLst/>
          </a:prstGeom>
          <a:noFill/>
          <a:ln w="9525">
            <a:noFill/>
            <a:miter lim="800000"/>
            <a:headEnd/>
            <a:tailEnd/>
          </a:ln>
          <a:effectLst/>
        </p:spPr>
        <p:txBody>
          <a:bodyPr>
            <a:spAutoFit/>
          </a:bodyPr>
          <a:lstStyle/>
          <a:p>
            <a:r>
              <a:rPr lang="fr-FR" sz="1200" b="1" i="1">
                <a:latin typeface="Tahoma" pitchFamily="34" charset="0"/>
              </a:rPr>
              <a:t>* Frédéric Moatti, « Les Communications de travail: comment et avec qui?  Centre d’Etude de l’Emploi n°39 Octobre 95</a:t>
            </a:r>
          </a:p>
        </p:txBody>
      </p:sp>
      <p:sp>
        <p:nvSpPr>
          <p:cNvPr id="115768" name="Text Box 56"/>
          <p:cNvSpPr txBox="1">
            <a:spLocks noChangeArrowheads="1"/>
          </p:cNvSpPr>
          <p:nvPr/>
        </p:nvSpPr>
        <p:spPr bwMode="auto">
          <a:xfrm>
            <a:off x="519113" y="1931988"/>
            <a:ext cx="8229600" cy="366712"/>
          </a:xfrm>
          <a:prstGeom prst="rect">
            <a:avLst/>
          </a:prstGeom>
          <a:noFill/>
          <a:ln w="9525">
            <a:noFill/>
            <a:miter lim="800000"/>
            <a:headEnd/>
            <a:tailEnd/>
          </a:ln>
          <a:effectLst/>
        </p:spPr>
        <p:txBody>
          <a:bodyPr>
            <a:spAutoFit/>
          </a:bodyPr>
          <a:lstStyle/>
          <a:p>
            <a:endParaRPr lang="fr-FR">
              <a:latin typeface="Tahoma" pitchFamily="34" charset="0"/>
            </a:endParaRPr>
          </a:p>
        </p:txBody>
      </p:sp>
      <p:sp>
        <p:nvSpPr>
          <p:cNvPr id="115769" name="Rectangle 57"/>
          <p:cNvSpPr>
            <a:spLocks noChangeArrowheads="1"/>
          </p:cNvSpPr>
          <p:nvPr/>
        </p:nvSpPr>
        <p:spPr bwMode="auto">
          <a:xfrm>
            <a:off x="107950" y="1484313"/>
            <a:ext cx="3959225" cy="2031325"/>
          </a:xfrm>
          <a:prstGeom prst="rect">
            <a:avLst/>
          </a:prstGeom>
          <a:noFill/>
          <a:ln w="9525">
            <a:noFill/>
            <a:miter lim="800000"/>
            <a:headEnd/>
            <a:tailEnd/>
          </a:ln>
          <a:effectLst/>
        </p:spPr>
        <p:txBody>
          <a:bodyPr>
            <a:spAutoFit/>
          </a:bodyPr>
          <a:lstStyle/>
          <a:p>
            <a:pPr>
              <a:buFontTx/>
              <a:buBlip>
                <a:blip r:embed="rId5"/>
              </a:buBlip>
            </a:pPr>
            <a:r>
              <a:rPr lang="fr-FR" sz="1400" b="1" dirty="0">
                <a:solidFill>
                  <a:schemeClr val="bg1"/>
                </a:solidFill>
                <a:latin typeface="+mj-lt"/>
                <a:ea typeface="Arial Unicode MS" pitchFamily="34" charset="-128"/>
                <a:cs typeface="Arial Unicode MS" pitchFamily="34" charset="-128"/>
              </a:rPr>
              <a:t> </a:t>
            </a:r>
            <a:r>
              <a:rPr lang="fr-FR" sz="1400" b="1" dirty="0" smtClean="0">
                <a:solidFill>
                  <a:schemeClr val="hlink"/>
                </a:solidFill>
                <a:latin typeface="+mj-lt"/>
                <a:ea typeface="Arial Unicode MS" pitchFamily="34" charset="-128"/>
                <a:cs typeface="Arial Unicode MS" pitchFamily="34" charset="-128"/>
              </a:rPr>
              <a:t>Deux tiers </a:t>
            </a:r>
            <a:r>
              <a:rPr lang="fr-FR" sz="1400" b="1" dirty="0">
                <a:solidFill>
                  <a:schemeClr val="hlink"/>
                </a:solidFill>
                <a:latin typeface="+mj-lt"/>
                <a:ea typeface="Arial Unicode MS" pitchFamily="34" charset="-128"/>
                <a:cs typeface="Arial Unicode MS" pitchFamily="34" charset="-128"/>
              </a:rPr>
              <a:t>des contacts humains se font par l’intermédiaire du téléphone</a:t>
            </a:r>
          </a:p>
          <a:p>
            <a:pPr>
              <a:buFontTx/>
              <a:buBlip>
                <a:blip r:embed="rId5"/>
              </a:buBlip>
            </a:pPr>
            <a:r>
              <a:rPr lang="fr-FR" sz="1400" b="1" dirty="0">
                <a:solidFill>
                  <a:schemeClr val="hlink"/>
                </a:solidFill>
                <a:latin typeface="+mj-lt"/>
                <a:ea typeface="Arial Unicode MS" pitchFamily="34" charset="-128"/>
                <a:cs typeface="Arial Unicode MS" pitchFamily="34" charset="-128"/>
              </a:rPr>
              <a:t> Les  utilisations des réseaux électroniques sous IP </a:t>
            </a:r>
            <a:r>
              <a:rPr lang="fr-FR" sz="1400" b="1" dirty="0" smtClean="0">
                <a:solidFill>
                  <a:schemeClr val="hlink"/>
                </a:solidFill>
                <a:latin typeface="+mj-lt"/>
                <a:ea typeface="Arial Unicode MS" pitchFamily="34" charset="-128"/>
                <a:cs typeface="Arial Unicode MS" pitchFamily="34" charset="-128"/>
              </a:rPr>
              <a:t>sont devenus </a:t>
            </a:r>
            <a:r>
              <a:rPr lang="fr-FR" sz="1400" b="1" dirty="0">
                <a:solidFill>
                  <a:schemeClr val="hlink"/>
                </a:solidFill>
                <a:latin typeface="+mj-lt"/>
                <a:ea typeface="Arial Unicode MS" pitchFamily="34" charset="-128"/>
                <a:cs typeface="Arial Unicode MS" pitchFamily="34" charset="-128"/>
              </a:rPr>
              <a:t>dominants </a:t>
            </a:r>
          </a:p>
          <a:p>
            <a:pPr>
              <a:buFontTx/>
              <a:buBlip>
                <a:blip r:embed="rId5"/>
              </a:buBlip>
            </a:pPr>
            <a:r>
              <a:rPr lang="fr-FR" sz="1400" b="1" dirty="0">
                <a:solidFill>
                  <a:schemeClr val="hlink"/>
                </a:solidFill>
                <a:latin typeface="+mj-lt"/>
                <a:ea typeface="Arial Unicode MS" pitchFamily="34" charset="-128"/>
                <a:cs typeface="Arial Unicode MS" pitchFamily="34" charset="-128"/>
              </a:rPr>
              <a:t> En </a:t>
            </a:r>
            <a:r>
              <a:rPr lang="fr-FR" sz="1400" b="1" dirty="0" smtClean="0">
                <a:solidFill>
                  <a:schemeClr val="hlink"/>
                </a:solidFill>
                <a:latin typeface="+mj-lt"/>
                <a:ea typeface="Arial Unicode MS" pitchFamily="34" charset="-128"/>
                <a:cs typeface="Arial Unicode MS" pitchFamily="34" charset="-128"/>
              </a:rPr>
              <a:t>2008, 85 </a:t>
            </a:r>
            <a:r>
              <a:rPr lang="fr-FR" sz="1400" b="1" dirty="0">
                <a:solidFill>
                  <a:schemeClr val="hlink"/>
                </a:solidFill>
                <a:latin typeface="+mj-lt"/>
                <a:ea typeface="Arial Unicode MS" pitchFamily="34" charset="-128"/>
                <a:cs typeface="Arial Unicode MS" pitchFamily="34" charset="-128"/>
              </a:rPr>
              <a:t>milliards d’</a:t>
            </a:r>
            <a:r>
              <a:rPr lang="fr-FR" sz="1400" b="1" dirty="0" err="1">
                <a:solidFill>
                  <a:schemeClr val="hlink"/>
                </a:solidFill>
                <a:latin typeface="+mj-lt"/>
                <a:ea typeface="Arial Unicode MS" pitchFamily="34" charset="-128"/>
                <a:cs typeface="Arial Unicode MS" pitchFamily="34" charset="-128"/>
              </a:rPr>
              <a:t>e.mails</a:t>
            </a:r>
            <a:r>
              <a:rPr lang="fr-FR" sz="1400" b="1" dirty="0">
                <a:solidFill>
                  <a:schemeClr val="hlink"/>
                </a:solidFill>
                <a:latin typeface="+mj-lt"/>
                <a:ea typeface="Arial Unicode MS" pitchFamily="34" charset="-128"/>
                <a:cs typeface="Arial Unicode MS" pitchFamily="34" charset="-128"/>
              </a:rPr>
              <a:t> </a:t>
            </a:r>
            <a:r>
              <a:rPr lang="fr-FR" sz="1400" b="1" dirty="0" smtClean="0">
                <a:solidFill>
                  <a:schemeClr val="hlink"/>
                </a:solidFill>
                <a:latin typeface="+mj-lt"/>
                <a:ea typeface="Arial Unicode MS" pitchFamily="34" charset="-128"/>
                <a:cs typeface="Arial Unicode MS" pitchFamily="34" charset="-128"/>
              </a:rPr>
              <a:t>sont échangées </a:t>
            </a:r>
            <a:r>
              <a:rPr lang="fr-FR" sz="1400" b="1" dirty="0">
                <a:solidFill>
                  <a:schemeClr val="hlink"/>
                </a:solidFill>
                <a:latin typeface="+mj-lt"/>
                <a:ea typeface="Arial Unicode MS" pitchFamily="34" charset="-128"/>
                <a:cs typeface="Arial Unicode MS" pitchFamily="34" charset="-128"/>
              </a:rPr>
              <a:t>… </a:t>
            </a:r>
            <a:r>
              <a:rPr lang="fr-FR" sz="1400" b="1" u="sng" dirty="0">
                <a:solidFill>
                  <a:schemeClr val="hlink"/>
                </a:solidFill>
                <a:latin typeface="+mj-lt"/>
                <a:ea typeface="Arial Unicode MS" pitchFamily="34" charset="-128"/>
                <a:cs typeface="Arial Unicode MS" pitchFamily="34" charset="-128"/>
              </a:rPr>
              <a:t>chaque jour</a:t>
            </a:r>
            <a:r>
              <a:rPr lang="fr-FR" sz="1400" b="1" dirty="0">
                <a:solidFill>
                  <a:schemeClr val="hlink"/>
                </a:solidFill>
                <a:latin typeface="+mj-lt"/>
                <a:ea typeface="Arial Unicode MS" pitchFamily="34" charset="-128"/>
                <a:cs typeface="Arial Unicode MS" pitchFamily="34" charset="-128"/>
              </a:rPr>
              <a:t>!</a:t>
            </a:r>
          </a:p>
          <a:p>
            <a:pPr>
              <a:buFontTx/>
              <a:buBlip>
                <a:blip r:embed="rId5"/>
              </a:buBlip>
            </a:pPr>
            <a:r>
              <a:rPr lang="fr-FR" sz="1400" b="1" dirty="0">
                <a:solidFill>
                  <a:schemeClr val="hlink"/>
                </a:solidFill>
                <a:latin typeface="+mj-lt"/>
                <a:ea typeface="Arial Unicode MS" pitchFamily="34" charset="-128"/>
                <a:cs typeface="Arial Unicode MS" pitchFamily="34" charset="-128"/>
              </a:rPr>
              <a:t> </a:t>
            </a:r>
            <a:r>
              <a:rPr lang="fr-FR" sz="1400" b="1" dirty="0" err="1" smtClean="0">
                <a:solidFill>
                  <a:schemeClr val="hlink"/>
                </a:solidFill>
                <a:latin typeface="+mj-lt"/>
                <a:ea typeface="Arial Unicode MS" pitchFamily="34" charset="-128"/>
                <a:cs typeface="Arial Unicode MS" pitchFamily="34" charset="-128"/>
              </a:rPr>
              <a:t>Callconferences</a:t>
            </a:r>
            <a:r>
              <a:rPr lang="fr-FR" sz="1400" b="1" dirty="0">
                <a:solidFill>
                  <a:schemeClr val="hlink"/>
                </a:solidFill>
                <a:latin typeface="+mj-lt"/>
                <a:ea typeface="Arial Unicode MS" pitchFamily="34" charset="-128"/>
                <a:cs typeface="Arial Unicode MS" pitchFamily="34" charset="-128"/>
              </a:rPr>
              <a:t>: Une réunion sur deux est devenue virtuelle</a:t>
            </a:r>
          </a:p>
        </p:txBody>
      </p:sp>
      <p:sp>
        <p:nvSpPr>
          <p:cNvPr id="60" name="Espace réservé du pied de page 59"/>
          <p:cNvSpPr>
            <a:spLocks noGrp="1"/>
          </p:cNvSpPr>
          <p:nvPr>
            <p:ph type="ftr" sz="quarter" idx="11"/>
          </p:nvPr>
        </p:nvSpPr>
        <p:spPr/>
        <p:txBody>
          <a:bodyPr/>
          <a:lstStyle/>
          <a:p>
            <a:r>
              <a:rPr lang="fr-FR" smtClean="0"/>
              <a:t>Ettighoffer Copyright 2009</a:t>
            </a:r>
            <a:endParaRPr lang="fr-F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79388" y="304800"/>
            <a:ext cx="8785225" cy="892175"/>
          </a:xfrm>
        </p:spPr>
        <p:txBody>
          <a:bodyPr>
            <a:noAutofit/>
          </a:bodyPr>
          <a:lstStyle/>
          <a:p>
            <a:r>
              <a:rPr lang="fr-FR" sz="3200" b="1" dirty="0">
                <a:solidFill>
                  <a:srgbClr val="C00000"/>
                </a:solidFill>
                <a:effectLst>
                  <a:outerShdw blurRad="38100" dist="38100" dir="2700000" algn="tl">
                    <a:srgbClr val="000000">
                      <a:alpha val="43137"/>
                    </a:srgbClr>
                  </a:outerShdw>
                </a:effectLst>
              </a:rPr>
              <a:t>Le Bureau du Futur: un Portail employé « branché »</a:t>
            </a:r>
          </a:p>
        </p:txBody>
      </p:sp>
      <p:pic>
        <p:nvPicPr>
          <p:cNvPr id="106500" name="Picture 4" descr="pcgraphic_transparent"/>
          <p:cNvPicPr>
            <a:picLocks noGrp="1" noChangeAspect="1" noChangeArrowheads="1"/>
          </p:cNvPicPr>
          <p:nvPr>
            <p:ph idx="1"/>
          </p:nvPr>
        </p:nvPicPr>
        <p:blipFill>
          <a:blip r:embed="rId2" cstate="print"/>
          <a:srcRect/>
          <a:stretch>
            <a:fillRect/>
          </a:stretch>
        </p:blipFill>
        <p:spPr>
          <a:xfrm>
            <a:off x="4787900" y="1989138"/>
            <a:ext cx="3736975" cy="2887662"/>
          </a:xfrm>
          <a:noFill/>
          <a:ln/>
        </p:spPr>
      </p:pic>
      <p:sp>
        <p:nvSpPr>
          <p:cNvPr id="106501" name="Text Box 5"/>
          <p:cNvSpPr txBox="1">
            <a:spLocks noChangeArrowheads="1"/>
          </p:cNvSpPr>
          <p:nvPr/>
        </p:nvSpPr>
        <p:spPr bwMode="auto">
          <a:xfrm>
            <a:off x="304800" y="1504950"/>
            <a:ext cx="5181600" cy="1231900"/>
          </a:xfrm>
          <a:prstGeom prst="rect">
            <a:avLst/>
          </a:prstGeom>
          <a:noFill/>
          <a:ln w="9525">
            <a:noFill/>
            <a:miter lim="800000"/>
            <a:headEnd/>
            <a:tailEnd/>
          </a:ln>
          <a:effectLst/>
        </p:spPr>
        <p:txBody>
          <a:bodyPr>
            <a:spAutoFit/>
          </a:bodyPr>
          <a:lstStyle/>
          <a:p>
            <a:r>
              <a:rPr lang="fr-FR" b="1" dirty="0">
                <a:solidFill>
                  <a:srgbClr val="C00000"/>
                </a:solidFill>
                <a:latin typeface="Arial Narrow" pitchFamily="34" charset="0"/>
                <a:cs typeface="Times New Roman" pitchFamily="18" charset="0"/>
              </a:rPr>
              <a:t>L’Ecosystème spécifique &amp; « </a:t>
            </a:r>
            <a:r>
              <a:rPr lang="fr-FR" b="1" dirty="0" err="1">
                <a:solidFill>
                  <a:srgbClr val="C00000"/>
                </a:solidFill>
                <a:latin typeface="Arial Narrow" pitchFamily="34" charset="0"/>
                <a:cs typeface="Times New Roman" pitchFamily="18" charset="0"/>
              </a:rPr>
              <a:t>my</a:t>
            </a:r>
            <a:r>
              <a:rPr lang="fr-FR" b="1" dirty="0">
                <a:solidFill>
                  <a:srgbClr val="C00000"/>
                </a:solidFill>
                <a:latin typeface="Arial Narrow" pitchFamily="34" charset="0"/>
                <a:cs typeface="Times New Roman" pitchFamily="18" charset="0"/>
              </a:rPr>
              <a:t> </a:t>
            </a:r>
            <a:r>
              <a:rPr lang="fr-FR" b="1" dirty="0" err="1">
                <a:solidFill>
                  <a:srgbClr val="C00000"/>
                </a:solidFill>
                <a:latin typeface="Arial Narrow" pitchFamily="34" charset="0"/>
                <a:cs typeface="Times New Roman" pitchFamily="18" charset="0"/>
              </a:rPr>
              <a:t>Company</a:t>
            </a:r>
            <a:r>
              <a:rPr lang="fr-FR" b="1" dirty="0">
                <a:solidFill>
                  <a:srgbClr val="C00000"/>
                </a:solidFill>
                <a:latin typeface="Arial Narrow" pitchFamily="34" charset="0"/>
                <a:cs typeface="Times New Roman" pitchFamily="18" charset="0"/>
              </a:rPr>
              <a:t> »</a:t>
            </a:r>
            <a:r>
              <a:rPr lang="fr-FR" sz="1600" b="1" u="sng" dirty="0">
                <a:solidFill>
                  <a:srgbClr val="C00000"/>
                </a:solidFill>
                <a:latin typeface="Arial Narrow" pitchFamily="34" charset="0"/>
                <a:cs typeface="Times New Roman" pitchFamily="18" charset="0"/>
              </a:rPr>
              <a:t> </a:t>
            </a:r>
            <a:endParaRPr lang="fr-FR" sz="1600" dirty="0">
              <a:solidFill>
                <a:srgbClr val="C00000"/>
              </a:solidFill>
              <a:latin typeface="Arial Narrow" pitchFamily="34" charset="0"/>
              <a:cs typeface="Times New Roman" pitchFamily="18" charset="0"/>
            </a:endParaRPr>
          </a:p>
          <a:p>
            <a:pPr>
              <a:lnSpc>
                <a:spcPct val="110000"/>
              </a:lnSpc>
            </a:pPr>
            <a:r>
              <a:rPr lang="fr-FR" sz="1600" b="1" dirty="0">
                <a:solidFill>
                  <a:srgbClr val="000066"/>
                </a:solidFill>
                <a:latin typeface="Arial Narrow" pitchFamily="34" charset="0"/>
                <a:cs typeface="Times New Roman" pitchFamily="18" charset="0"/>
              </a:rPr>
              <a:t> </a:t>
            </a:r>
            <a:r>
              <a:rPr lang="fr-FR" sz="1600" b="1" dirty="0">
                <a:latin typeface="Arial Narrow" pitchFamily="34" charset="0"/>
                <a:cs typeface="Times New Roman" pitchFamily="18" charset="0"/>
              </a:rPr>
              <a:t>Maintien l’accès à la communauté élargie </a:t>
            </a:r>
          </a:p>
          <a:p>
            <a:pPr>
              <a:lnSpc>
                <a:spcPct val="110000"/>
              </a:lnSpc>
            </a:pPr>
            <a:r>
              <a:rPr lang="fr-FR" sz="1600" b="1" dirty="0">
                <a:latin typeface="Arial Narrow" pitchFamily="34" charset="0"/>
                <a:cs typeface="Times New Roman" pitchFamily="18" charset="0"/>
              </a:rPr>
              <a:t> Renforce la culture d’entreprise  </a:t>
            </a:r>
            <a:endParaRPr lang="fr-FR" sz="1600" dirty="0">
              <a:latin typeface="Arial Narrow" pitchFamily="34" charset="0"/>
              <a:cs typeface="Times New Roman" pitchFamily="18" charset="0"/>
            </a:endParaRPr>
          </a:p>
          <a:p>
            <a:pPr>
              <a:lnSpc>
                <a:spcPct val="90000"/>
              </a:lnSpc>
            </a:pPr>
            <a:r>
              <a:rPr lang="fr-FR" sz="1600" b="1" dirty="0">
                <a:latin typeface="Arial Narrow" pitchFamily="34" charset="0"/>
                <a:cs typeface="Times New Roman" pitchFamily="18" charset="0"/>
              </a:rPr>
              <a:t> Améliore la communication interne</a:t>
            </a:r>
            <a:r>
              <a:rPr lang="fr-FR" sz="2400" dirty="0">
                <a:latin typeface="Arial Narrow" pitchFamily="34" charset="0"/>
              </a:rPr>
              <a:t> </a:t>
            </a:r>
          </a:p>
        </p:txBody>
      </p:sp>
      <p:sp>
        <p:nvSpPr>
          <p:cNvPr id="106502" name="Text Box 6"/>
          <p:cNvSpPr txBox="1">
            <a:spLocks noChangeArrowheads="1"/>
          </p:cNvSpPr>
          <p:nvPr/>
        </p:nvSpPr>
        <p:spPr bwMode="auto">
          <a:xfrm>
            <a:off x="365125" y="2819400"/>
            <a:ext cx="4740275" cy="1220788"/>
          </a:xfrm>
          <a:prstGeom prst="rect">
            <a:avLst/>
          </a:prstGeom>
          <a:noFill/>
          <a:ln w="9525">
            <a:noFill/>
            <a:miter lim="800000"/>
            <a:headEnd/>
            <a:tailEnd/>
          </a:ln>
          <a:effectLst/>
        </p:spPr>
        <p:txBody>
          <a:bodyPr>
            <a:spAutoFit/>
          </a:bodyPr>
          <a:lstStyle/>
          <a:p>
            <a:r>
              <a:rPr lang="fr-FR" b="1" u="sng" dirty="0">
                <a:solidFill>
                  <a:srgbClr val="C00000"/>
                </a:solidFill>
                <a:latin typeface="Arial Narrow" pitchFamily="34" charset="0"/>
                <a:cs typeface="Arial" charset="0"/>
              </a:rPr>
              <a:t>La couche métier  "</a:t>
            </a:r>
            <a:r>
              <a:rPr lang="fr-FR" b="1" u="sng" dirty="0" err="1">
                <a:solidFill>
                  <a:srgbClr val="C00000"/>
                </a:solidFill>
                <a:latin typeface="Arial Narrow" pitchFamily="34" charset="0"/>
                <a:cs typeface="Arial" charset="0"/>
              </a:rPr>
              <a:t>My</a:t>
            </a:r>
            <a:r>
              <a:rPr lang="fr-FR" b="1" u="sng" dirty="0">
                <a:solidFill>
                  <a:srgbClr val="C00000"/>
                </a:solidFill>
                <a:latin typeface="Arial Narrow" pitchFamily="34" charset="0"/>
                <a:cs typeface="Arial" charset="0"/>
              </a:rPr>
              <a:t> job", Mon métier</a:t>
            </a:r>
            <a:r>
              <a:rPr lang="fr-FR" b="1" dirty="0">
                <a:solidFill>
                  <a:srgbClr val="C00000"/>
                </a:solidFill>
                <a:latin typeface="Arial Narrow" pitchFamily="34" charset="0"/>
                <a:cs typeface="Arial" charset="0"/>
              </a:rPr>
              <a:t>:</a:t>
            </a:r>
            <a:endParaRPr lang="fr-FR" dirty="0">
              <a:solidFill>
                <a:srgbClr val="C00000"/>
              </a:solidFill>
              <a:latin typeface="Arial Narrow" pitchFamily="34" charset="0"/>
              <a:cs typeface="Times New Roman" pitchFamily="18" charset="0"/>
            </a:endParaRPr>
          </a:p>
          <a:p>
            <a:r>
              <a:rPr lang="fr-FR" sz="1600" b="1" dirty="0">
                <a:latin typeface="Arial Narrow" pitchFamily="34" charset="0"/>
                <a:ea typeface="Arial Unicode MS" pitchFamily="34" charset="-128"/>
                <a:cs typeface="Arial Unicode MS" pitchFamily="34" charset="-128"/>
              </a:rPr>
              <a:t>Augmente la productivité, </a:t>
            </a:r>
          </a:p>
          <a:p>
            <a:r>
              <a:rPr lang="fr-FR" sz="1600" b="1" dirty="0">
                <a:latin typeface="Arial Narrow" pitchFamily="34" charset="0"/>
                <a:ea typeface="Arial Unicode MS" pitchFamily="34" charset="-128"/>
                <a:cs typeface="Arial Unicode MS" pitchFamily="34" charset="-128"/>
              </a:rPr>
              <a:t>Améliore le confort de travail</a:t>
            </a:r>
          </a:p>
          <a:p>
            <a:r>
              <a:rPr lang="fr-FR" sz="1600" b="1" dirty="0">
                <a:latin typeface="Arial Narrow" pitchFamily="34" charset="0"/>
                <a:ea typeface="Arial Unicode MS" pitchFamily="34" charset="-128"/>
                <a:cs typeface="Arial Unicode MS" pitchFamily="34" charset="-128"/>
              </a:rPr>
              <a:t>Facilite la valeur ajoutée du travail réalisé</a:t>
            </a:r>
            <a:r>
              <a:rPr lang="fr-FR" sz="2400" dirty="0">
                <a:latin typeface="Arial Narrow" pitchFamily="34" charset="0"/>
              </a:rPr>
              <a:t> </a:t>
            </a:r>
          </a:p>
        </p:txBody>
      </p:sp>
      <p:sp>
        <p:nvSpPr>
          <p:cNvPr id="106503" name="Text Box 7"/>
          <p:cNvSpPr txBox="1">
            <a:spLocks noChangeArrowheads="1"/>
          </p:cNvSpPr>
          <p:nvPr/>
        </p:nvSpPr>
        <p:spPr bwMode="auto">
          <a:xfrm>
            <a:off x="441325" y="4267200"/>
            <a:ext cx="4730750" cy="1100138"/>
          </a:xfrm>
          <a:prstGeom prst="rect">
            <a:avLst/>
          </a:prstGeom>
          <a:noFill/>
          <a:ln w="9525">
            <a:noFill/>
            <a:miter lim="800000"/>
            <a:headEnd/>
            <a:tailEnd/>
          </a:ln>
          <a:effectLst/>
        </p:spPr>
        <p:txBody>
          <a:bodyPr>
            <a:spAutoFit/>
          </a:bodyPr>
          <a:lstStyle/>
          <a:p>
            <a:r>
              <a:rPr lang="fr-FR" b="1" u="sng" dirty="0">
                <a:solidFill>
                  <a:srgbClr val="C00000"/>
                </a:solidFill>
                <a:latin typeface="Arial Narrow" pitchFamily="34" charset="0"/>
                <a:cs typeface="Arial" charset="0"/>
              </a:rPr>
              <a:t>La couche personnelle "</a:t>
            </a:r>
            <a:r>
              <a:rPr lang="fr-FR" b="1" u="sng" dirty="0" err="1">
                <a:solidFill>
                  <a:srgbClr val="C00000"/>
                </a:solidFill>
                <a:latin typeface="Arial Narrow" pitchFamily="34" charset="0"/>
                <a:cs typeface="Arial" charset="0"/>
              </a:rPr>
              <a:t>My</a:t>
            </a:r>
            <a:r>
              <a:rPr lang="fr-FR" b="1" u="sng" dirty="0">
                <a:solidFill>
                  <a:srgbClr val="C00000"/>
                </a:solidFill>
                <a:latin typeface="Arial Narrow" pitchFamily="34" charset="0"/>
                <a:cs typeface="Arial" charset="0"/>
              </a:rPr>
              <a:t> self":</a:t>
            </a:r>
            <a:r>
              <a:rPr lang="fr-FR" sz="1600" b="1" u="sng" dirty="0">
                <a:solidFill>
                  <a:srgbClr val="C00000"/>
                </a:solidFill>
                <a:latin typeface="Arial Narrow" pitchFamily="34" charset="0"/>
                <a:cs typeface="Arial" charset="0"/>
              </a:rPr>
              <a:t> </a:t>
            </a:r>
            <a:endParaRPr lang="fr-FR" sz="1600" dirty="0">
              <a:solidFill>
                <a:srgbClr val="C00000"/>
              </a:solidFill>
              <a:latin typeface="Arial Narrow" pitchFamily="34" charset="0"/>
              <a:cs typeface="Times New Roman" pitchFamily="18" charset="0"/>
            </a:endParaRPr>
          </a:p>
          <a:p>
            <a:r>
              <a:rPr lang="fr-FR" sz="1600" b="1" dirty="0">
                <a:solidFill>
                  <a:srgbClr val="000066"/>
                </a:solidFill>
                <a:latin typeface="Arial Narrow" pitchFamily="34" charset="0"/>
                <a:cs typeface="Arial" charset="0"/>
              </a:rPr>
              <a:t> </a:t>
            </a:r>
            <a:r>
              <a:rPr lang="fr-FR" sz="1600" b="1" dirty="0">
                <a:latin typeface="Arial Narrow" pitchFamily="34" charset="0"/>
                <a:cs typeface="Arial" charset="0"/>
              </a:rPr>
              <a:t>Facilite la vie quotidienne de l’utilisateur</a:t>
            </a:r>
          </a:p>
          <a:p>
            <a:r>
              <a:rPr lang="fr-FR" sz="1600" b="1" dirty="0">
                <a:latin typeface="Arial Narrow" pitchFamily="34" charset="0"/>
                <a:cs typeface="Arial" charset="0"/>
              </a:rPr>
              <a:t>Sélection bouquet de services par l'utilisateur</a:t>
            </a:r>
          </a:p>
          <a:p>
            <a:r>
              <a:rPr lang="fr-FR" sz="1600" b="1" dirty="0">
                <a:latin typeface="Arial Narrow" pitchFamily="34" charset="0"/>
                <a:cs typeface="Times New Roman" pitchFamily="18" charset="0"/>
              </a:rPr>
              <a:t>Téléformation continue</a:t>
            </a:r>
            <a:r>
              <a:rPr lang="fr-FR" sz="1600" dirty="0">
                <a:latin typeface="Arial Narrow" pitchFamily="34" charset="0"/>
              </a:rPr>
              <a:t> </a:t>
            </a:r>
          </a:p>
        </p:txBody>
      </p:sp>
      <p:sp>
        <p:nvSpPr>
          <p:cNvPr id="8" name="Espace réservé du numéro de diapositive 7"/>
          <p:cNvSpPr>
            <a:spLocks noGrp="1"/>
          </p:cNvSpPr>
          <p:nvPr>
            <p:ph type="sldNum" sz="quarter" idx="12"/>
          </p:nvPr>
        </p:nvSpPr>
        <p:spPr/>
        <p:txBody>
          <a:bodyPr/>
          <a:lstStyle/>
          <a:p>
            <a:fld id="{C5ED534E-EB0C-4FDA-98A9-BE1FA90D67E9}" type="slidenum">
              <a:rPr lang="fr-FR" smtClean="0"/>
              <a:pPr/>
              <a:t>10</a:t>
            </a:fld>
            <a:endParaRPr lang="fr-FR"/>
          </a:p>
        </p:txBody>
      </p:sp>
      <p:sp>
        <p:nvSpPr>
          <p:cNvPr id="9" name="Espace réservé du pied de page 8"/>
          <p:cNvSpPr>
            <a:spLocks noGrp="1"/>
          </p:cNvSpPr>
          <p:nvPr>
            <p:ph type="ftr" sz="quarter" idx="11"/>
          </p:nvPr>
        </p:nvSpPr>
        <p:spPr/>
        <p:txBody>
          <a:bodyPr/>
          <a:lstStyle/>
          <a:p>
            <a:r>
              <a:rPr lang="fr-FR" smtClean="0"/>
              <a:t>Ettighoffer Copyright 2009</a:t>
            </a:r>
            <a:endParaRPr lang="fr-FR"/>
          </a:p>
        </p:txBody>
      </p:sp>
      <p:sp>
        <p:nvSpPr>
          <p:cNvPr id="11" name="Rectangle 10"/>
          <p:cNvSpPr/>
          <p:nvPr/>
        </p:nvSpPr>
        <p:spPr>
          <a:xfrm>
            <a:off x="1714480" y="5429264"/>
            <a:ext cx="7143800" cy="707886"/>
          </a:xfrm>
          <a:prstGeom prst="rect">
            <a:avLst/>
          </a:prstGeom>
          <a:solidFill>
            <a:schemeClr val="accent1"/>
          </a:solidFill>
        </p:spPr>
        <p:txBody>
          <a:bodyPr wrap="square">
            <a:spAutoFit/>
          </a:bodyPr>
          <a:lstStyle/>
          <a:p>
            <a:r>
              <a:rPr lang="fr-FR" sz="2000" b="1" dirty="0" smtClean="0">
                <a:solidFill>
                  <a:srgbClr val="FF0000"/>
                </a:solidFill>
                <a:effectLst>
                  <a:outerShdw blurRad="38100" dist="38100" dir="2700000" algn="tl">
                    <a:srgbClr val="000000">
                      <a:alpha val="43137"/>
                    </a:srgbClr>
                  </a:outerShdw>
                </a:effectLst>
                <a:latin typeface="Copperplate Gothic Light" pitchFamily="34" charset="0"/>
              </a:rPr>
              <a:t>progression spectaculaire de la vie numérique et des applications de la réalité virtuelle</a:t>
            </a:r>
            <a:endParaRPr lang="fr-FR" sz="20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2000"/>
                                        <p:tgtEl>
                                          <p:spTgt spid="106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79388" y="277813"/>
            <a:ext cx="8713787" cy="936609"/>
          </a:xfrm>
          <a:noFill/>
          <a:ln/>
          <a:effectLst>
            <a:outerShdw dist="35921" dir="2700000" algn="ctr" rotWithShape="0">
              <a:schemeClr val="bg2"/>
            </a:outerShdw>
          </a:effectLst>
        </p:spPr>
        <p:txBody>
          <a:bodyPr lIns="92075" tIns="46038" rIns="92075" bIns="46038" anchorCtr="0">
            <a:normAutofit fontScale="90000"/>
          </a:bodyPr>
          <a:lstStyle/>
          <a:p>
            <a:r>
              <a:rPr lang="fr-FR" sz="3200" b="1" dirty="0">
                <a:solidFill>
                  <a:srgbClr val="C00000"/>
                </a:solidFill>
                <a:effectLst>
                  <a:outerShdw blurRad="38100" dist="38100" dir="2700000" algn="tl">
                    <a:srgbClr val="000000">
                      <a:alpha val="43137"/>
                    </a:srgbClr>
                  </a:outerShdw>
                </a:effectLst>
              </a:rPr>
              <a:t>La révolution de la communication personnelle: les </a:t>
            </a:r>
            <a:r>
              <a:rPr lang="fr-FR" sz="3200" b="1" dirty="0" err="1">
                <a:solidFill>
                  <a:srgbClr val="C00000"/>
                </a:solidFill>
                <a:effectLst>
                  <a:outerShdw blurRad="38100" dist="38100" dir="2700000" algn="tl">
                    <a:srgbClr val="000000">
                      <a:alpha val="43137"/>
                    </a:srgbClr>
                  </a:outerShdw>
                </a:effectLst>
              </a:rPr>
              <a:t>Networkers</a:t>
            </a:r>
            <a:endParaRPr lang="fr-FR" sz="3200" b="1" dirty="0">
              <a:solidFill>
                <a:srgbClr val="C00000"/>
              </a:solidFill>
              <a:effectLst>
                <a:outerShdw blurRad="38100" dist="38100" dir="2700000" algn="tl">
                  <a:srgbClr val="000000">
                    <a:alpha val="43137"/>
                  </a:srgbClr>
                </a:outerShdw>
              </a:effectLst>
            </a:endParaRPr>
          </a:p>
        </p:txBody>
      </p:sp>
      <p:sp>
        <p:nvSpPr>
          <p:cNvPr id="72707" name="Rectangle 3"/>
          <p:cNvSpPr>
            <a:spLocks noGrp="1" noChangeArrowheads="1"/>
          </p:cNvSpPr>
          <p:nvPr>
            <p:ph idx="1"/>
          </p:nvPr>
        </p:nvSpPr>
        <p:spPr>
          <a:xfrm>
            <a:off x="1" y="1500174"/>
            <a:ext cx="5214942" cy="5049851"/>
          </a:xfrm>
          <a:noFill/>
          <a:ln/>
        </p:spPr>
        <p:txBody>
          <a:bodyPr lIns="92075" tIns="46038" rIns="92075" bIns="46038">
            <a:normAutofit/>
          </a:bodyPr>
          <a:lstStyle/>
          <a:p>
            <a:pPr>
              <a:lnSpc>
                <a:spcPct val="80000"/>
              </a:lnSpc>
              <a:buBlip>
                <a:blip r:embed="rId2"/>
              </a:buBlip>
            </a:pPr>
            <a:r>
              <a:rPr lang="fr-FR" sz="2200" dirty="0" smtClean="0">
                <a:latin typeface="+mj-lt"/>
              </a:rPr>
              <a:t>Le télétravail entre dans les foyers avec la dérégulation des temps de travail et la déspécialisation des espaces de travail</a:t>
            </a:r>
          </a:p>
          <a:p>
            <a:pPr>
              <a:lnSpc>
                <a:spcPct val="80000"/>
              </a:lnSpc>
              <a:buBlip>
                <a:blip r:embed="rId2"/>
              </a:buBlip>
            </a:pPr>
            <a:r>
              <a:rPr lang="fr-FR" sz="2200" dirty="0" smtClean="0">
                <a:latin typeface="+mj-lt"/>
              </a:rPr>
              <a:t>Multiplication des contacts interpersonnels: l’isolement craint du travailleur en réseau s’est transformé en sur-sollicitations</a:t>
            </a:r>
          </a:p>
          <a:p>
            <a:pPr>
              <a:lnSpc>
                <a:spcPct val="80000"/>
              </a:lnSpc>
              <a:buBlip>
                <a:blip r:embed="rId2"/>
              </a:buBlip>
            </a:pPr>
            <a:r>
              <a:rPr lang="fr-FR" sz="2200" dirty="0" smtClean="0">
                <a:latin typeface="+mj-lt"/>
              </a:rPr>
              <a:t>Les télétravailleurs modernes deviennent </a:t>
            </a:r>
            <a:r>
              <a:rPr lang="fr-FR" sz="2200" dirty="0">
                <a:latin typeface="+mj-lt"/>
              </a:rPr>
              <a:t>des nomades </a:t>
            </a:r>
            <a:r>
              <a:rPr lang="fr-FR" sz="2200" dirty="0" smtClean="0">
                <a:latin typeface="+mj-lt"/>
              </a:rPr>
              <a:t>électroniques des </a:t>
            </a:r>
            <a:r>
              <a:rPr lang="fr-FR" sz="2200" dirty="0">
                <a:latin typeface="+mj-lt"/>
              </a:rPr>
              <a:t>organisations en réseaux</a:t>
            </a:r>
          </a:p>
          <a:p>
            <a:pPr>
              <a:lnSpc>
                <a:spcPct val="80000"/>
              </a:lnSpc>
              <a:buBlip>
                <a:blip r:embed="rId3"/>
              </a:buBlip>
            </a:pPr>
            <a:r>
              <a:rPr lang="fr-FR" sz="2200" i="1" dirty="0" smtClean="0">
                <a:solidFill>
                  <a:schemeClr val="hlink"/>
                </a:solidFill>
                <a:effectLst>
                  <a:outerShdw blurRad="38100" dist="38100" dir="2700000" algn="tl">
                    <a:srgbClr val="000000">
                      <a:alpha val="43137"/>
                    </a:srgbClr>
                  </a:outerShdw>
                </a:effectLst>
                <a:latin typeface="+mj-lt"/>
              </a:rPr>
              <a:t>Temps surencombré et mise sous tension permanente des hommes : le stress en ligne…</a:t>
            </a:r>
          </a:p>
        </p:txBody>
      </p:sp>
      <p:sp>
        <p:nvSpPr>
          <p:cNvPr id="4" name="Espace réservé du numéro de diapositive 5"/>
          <p:cNvSpPr>
            <a:spLocks noGrp="1"/>
          </p:cNvSpPr>
          <p:nvPr>
            <p:ph type="sldNum" sz="quarter" idx="12"/>
          </p:nvPr>
        </p:nvSpPr>
        <p:spPr/>
        <p:txBody>
          <a:bodyPr/>
          <a:lstStyle/>
          <a:p>
            <a:fld id="{03A5E7E7-2716-4C2A-8F6C-6C043BC04E98}" type="slidenum">
              <a:rPr lang="fr-FR"/>
              <a:pPr/>
              <a:t>11</a:t>
            </a:fld>
            <a:endParaRPr lang="fr-F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pic>
        <p:nvPicPr>
          <p:cNvPr id="6" name="Picture 2" descr="D:\Mes documents\Mes images\images pour conf&amp; blogs\img005.jpg"/>
          <p:cNvPicPr>
            <a:picLocks noChangeAspect="1" noChangeArrowheads="1"/>
          </p:cNvPicPr>
          <p:nvPr/>
        </p:nvPicPr>
        <p:blipFill>
          <a:blip r:embed="rId4" cstate="print"/>
          <a:srcRect/>
          <a:stretch>
            <a:fillRect/>
          </a:stretch>
        </p:blipFill>
        <p:spPr bwMode="auto">
          <a:xfrm>
            <a:off x="5178605" y="3643314"/>
            <a:ext cx="3965395" cy="2786082"/>
          </a:xfrm>
          <a:prstGeom prst="rect">
            <a:avLst/>
          </a:prstGeom>
          <a:noFill/>
        </p:spPr>
      </p:pic>
      <p:sp>
        <p:nvSpPr>
          <p:cNvPr id="7" name="Rectangle 6"/>
          <p:cNvSpPr/>
          <p:nvPr/>
        </p:nvSpPr>
        <p:spPr>
          <a:xfrm>
            <a:off x="5643570" y="2428868"/>
            <a:ext cx="3214678" cy="1015663"/>
          </a:xfrm>
          <a:prstGeom prst="rect">
            <a:avLst/>
          </a:prstGeom>
        </p:spPr>
        <p:txBody>
          <a:bodyPr wrap="square">
            <a:spAutoFit/>
          </a:bodyPr>
          <a:lstStyle/>
          <a:p>
            <a:pPr algn="ctr"/>
            <a:r>
              <a:rPr lang="fr-FR" sz="2000" dirty="0" smtClean="0">
                <a:solidFill>
                  <a:srgbClr val="FF0000"/>
                </a:solidFill>
                <a:effectLst>
                  <a:outerShdw blurRad="38100" dist="38100" dir="2700000" algn="tl">
                    <a:srgbClr val="000000">
                      <a:alpha val="43137"/>
                    </a:srgbClr>
                  </a:outerShdw>
                </a:effectLst>
              </a:rPr>
              <a:t>Information Fatigue Syndrome: le nouveau déluge est électronique</a:t>
            </a:r>
            <a:endParaRPr lang="fr-FR" sz="20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fade">
                                      <p:cBhvr>
                                        <p:cTn id="7" dur="2000"/>
                                        <p:tgtEl>
                                          <p:spTgt spid="7270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707">
                                            <p:txEl>
                                              <p:pRg st="0" end="0"/>
                                            </p:txEl>
                                          </p:spTgt>
                                        </p:tgtEl>
                                        <p:attrNameLst>
                                          <p:attrName>style.visibility</p:attrName>
                                        </p:attrNameLst>
                                      </p:cBhvr>
                                      <p:to>
                                        <p:strVal val="visible"/>
                                      </p:to>
                                    </p:set>
                                    <p:animEffect transition="in" filter="wipe(left)">
                                      <p:cBhvr>
                                        <p:cTn id="12" dur="500"/>
                                        <p:tgtEl>
                                          <p:spTgt spid="727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707">
                                            <p:txEl>
                                              <p:pRg st="1" end="1"/>
                                            </p:txEl>
                                          </p:spTgt>
                                        </p:tgtEl>
                                        <p:attrNameLst>
                                          <p:attrName>style.visibility</p:attrName>
                                        </p:attrNameLst>
                                      </p:cBhvr>
                                      <p:to>
                                        <p:strVal val="visible"/>
                                      </p:to>
                                    </p:set>
                                    <p:animEffect transition="in" filter="wipe(left)">
                                      <p:cBhvr>
                                        <p:cTn id="17" dur="500"/>
                                        <p:tgtEl>
                                          <p:spTgt spid="727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2707">
                                            <p:txEl>
                                              <p:pRg st="2" end="2"/>
                                            </p:txEl>
                                          </p:spTgt>
                                        </p:tgtEl>
                                        <p:attrNameLst>
                                          <p:attrName>style.visibility</p:attrName>
                                        </p:attrNameLst>
                                      </p:cBhvr>
                                      <p:to>
                                        <p:strVal val="visible"/>
                                      </p:to>
                                    </p:set>
                                    <p:animEffect transition="in" filter="wipe(left)">
                                      <p:cBhvr>
                                        <p:cTn id="22" dur="500"/>
                                        <p:tgtEl>
                                          <p:spTgt spid="727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2707">
                                            <p:txEl>
                                              <p:pRg st="3" end="3"/>
                                            </p:txEl>
                                          </p:spTgt>
                                        </p:tgtEl>
                                        <p:attrNameLst>
                                          <p:attrName>style.visibility</p:attrName>
                                        </p:attrNameLst>
                                      </p:cBhvr>
                                      <p:to>
                                        <p:strVal val="visible"/>
                                      </p:to>
                                    </p:set>
                                    <p:animEffect transition="in" filter="wipe(left)">
                                      <p:cBhvr>
                                        <p:cTn id="27" dur="500"/>
                                        <p:tgtEl>
                                          <p:spTgt spid="72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animBg="1"/>
      <p:bldP spid="7270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p:txBody>
          <a:bodyPr>
            <a:normAutofit/>
          </a:bodyPr>
          <a:lstStyle/>
          <a:p>
            <a:r>
              <a:rPr lang="fr-FR" sz="4000" dirty="0" smtClean="0">
                <a:solidFill>
                  <a:srgbClr val="C00000"/>
                </a:solidFill>
              </a:rPr>
              <a:t>II - L’Entreprise Relationnelle…</a:t>
            </a:r>
            <a:endParaRPr lang="fr-FR" sz="4000" dirty="0">
              <a:solidFill>
                <a:srgbClr val="C00000"/>
              </a:solidFill>
            </a:endParaRPr>
          </a:p>
        </p:txBody>
      </p:sp>
      <p:sp>
        <p:nvSpPr>
          <p:cNvPr id="4" name="Espace réservé du pied de page 3"/>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4"/>
          <p:cNvSpPr>
            <a:spLocks noGrp="1"/>
          </p:cNvSpPr>
          <p:nvPr>
            <p:ph type="sldNum" sz="quarter" idx="12"/>
          </p:nvPr>
        </p:nvSpPr>
        <p:spPr/>
        <p:txBody>
          <a:bodyPr/>
          <a:lstStyle/>
          <a:p>
            <a:fld id="{C5ED534E-EB0C-4FDA-98A9-BE1FA90D67E9}" type="slidenum">
              <a:rPr lang="fr-FR" smtClean="0"/>
              <a:pPr/>
              <a:t>12</a:t>
            </a:fld>
            <a:endParaRPr lang="fr-FR"/>
          </a:p>
        </p:txBody>
      </p:sp>
      <p:sp>
        <p:nvSpPr>
          <p:cNvPr id="7" name="Sous-titre 6"/>
          <p:cNvSpPr>
            <a:spLocks noGrp="1"/>
          </p:cNvSpPr>
          <p:nvPr>
            <p:ph type="subTitle" idx="1"/>
          </p:nvPr>
        </p:nvSpPr>
        <p:spPr>
          <a:xfrm>
            <a:off x="1371600" y="3786190"/>
            <a:ext cx="6400800" cy="1298108"/>
          </a:xfrm>
        </p:spPr>
        <p:txBody>
          <a:bodyPr>
            <a:normAutofit lnSpcReduction="10000"/>
          </a:bodyPr>
          <a:lstStyle/>
          <a:p>
            <a:r>
              <a:rPr lang="fr-FR" dirty="0" smtClean="0">
                <a:effectLst>
                  <a:outerShdw blurRad="38100" dist="38100" dir="2700000" algn="tl">
                    <a:srgbClr val="000000">
                      <a:alpha val="43137"/>
                    </a:srgbClr>
                  </a:outerShdw>
                </a:effectLst>
                <a:latin typeface="+mj-lt"/>
              </a:rPr>
              <a:t>… Transforme le Travail qui devient un exercice de Création de Valeur Ajoutée… Conjuguée</a:t>
            </a:r>
            <a:endParaRPr lang="fr-FR" dirty="0">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numéro de diapositive 6"/>
          <p:cNvSpPr>
            <a:spLocks noGrp="1"/>
          </p:cNvSpPr>
          <p:nvPr>
            <p:ph type="sldNum" sz="quarter" idx="12"/>
          </p:nvPr>
        </p:nvSpPr>
        <p:spPr>
          <a:noFill/>
        </p:spPr>
        <p:txBody>
          <a:bodyPr/>
          <a:lstStyle/>
          <a:p>
            <a:fld id="{6496F84F-9EC9-4475-9613-532E181D33D6}" type="slidenum">
              <a:rPr lang="fr-FR" smtClean="0"/>
              <a:pPr/>
              <a:t>13</a:t>
            </a:fld>
            <a:endParaRPr lang="fr-FR" smtClean="0"/>
          </a:p>
        </p:txBody>
      </p:sp>
      <p:sp>
        <p:nvSpPr>
          <p:cNvPr id="11267" name="Rectangle 2"/>
          <p:cNvSpPr>
            <a:spLocks noGrp="1" noChangeArrowheads="1"/>
          </p:cNvSpPr>
          <p:nvPr>
            <p:ph type="title"/>
          </p:nvPr>
        </p:nvSpPr>
        <p:spPr>
          <a:xfrm>
            <a:off x="0" y="404813"/>
            <a:ext cx="4537075" cy="936625"/>
          </a:xfrm>
        </p:spPr>
        <p:txBody>
          <a:bodyPr>
            <a:normAutofit/>
          </a:bodyPr>
          <a:lstStyle/>
          <a:p>
            <a:pPr eaLnBrk="1" hangingPunct="1">
              <a:lnSpc>
                <a:spcPct val="80000"/>
              </a:lnSpc>
            </a:pPr>
            <a:r>
              <a:rPr lang="fr-FR" sz="3200" b="0" dirty="0" smtClean="0">
                <a:solidFill>
                  <a:srgbClr val="C00000"/>
                </a:solidFill>
                <a:effectLst>
                  <a:outerShdw blurRad="38100" dist="38100" dir="2700000" algn="tl">
                    <a:srgbClr val="000000">
                      <a:alpha val="43137"/>
                    </a:srgbClr>
                  </a:outerShdw>
                </a:effectLst>
                <a:latin typeface="Copperplate Gothic Bold" pitchFamily="34" charset="0"/>
              </a:rPr>
              <a:t>Il y a deux façons de créer de la valeur</a:t>
            </a:r>
          </a:p>
        </p:txBody>
      </p:sp>
      <p:sp>
        <p:nvSpPr>
          <p:cNvPr id="72707" name="Rectangle 3"/>
          <p:cNvSpPr>
            <a:spLocks noGrp="1" noChangeArrowheads="1"/>
          </p:cNvSpPr>
          <p:nvPr>
            <p:ph type="body" sz="half" idx="1"/>
          </p:nvPr>
        </p:nvSpPr>
        <p:spPr>
          <a:xfrm>
            <a:off x="0" y="1628775"/>
            <a:ext cx="4500563" cy="1655763"/>
          </a:xfrm>
        </p:spPr>
        <p:txBody>
          <a:bodyPr/>
          <a:lstStyle/>
          <a:p>
            <a:pPr eaLnBrk="1" hangingPunct="1">
              <a:lnSpc>
                <a:spcPct val="90000"/>
              </a:lnSpc>
              <a:buFontTx/>
              <a:buNone/>
              <a:defRPr/>
            </a:pPr>
            <a:r>
              <a:rPr lang="fr-FR" i="1" dirty="0" smtClean="0">
                <a:latin typeface="Tahoma" pitchFamily="34" charset="0"/>
              </a:rPr>
              <a:t>	</a:t>
            </a:r>
            <a:r>
              <a:rPr lang="fr-FR" sz="2800" i="1" dirty="0" smtClean="0">
                <a:latin typeface="Tahoma" pitchFamily="34" charset="0"/>
              </a:rPr>
              <a:t>En utilisant les réseaux d’ordinateurs pour écraser les coûts</a:t>
            </a:r>
          </a:p>
        </p:txBody>
      </p:sp>
      <p:sp>
        <p:nvSpPr>
          <p:cNvPr id="11269" name="Rectangle 4"/>
          <p:cNvSpPr>
            <a:spLocks noChangeArrowheads="1"/>
          </p:cNvSpPr>
          <p:nvPr/>
        </p:nvSpPr>
        <p:spPr bwMode="auto">
          <a:xfrm>
            <a:off x="4500563" y="333375"/>
            <a:ext cx="4211637" cy="5219700"/>
          </a:xfrm>
          <a:prstGeom prst="rect">
            <a:avLst/>
          </a:prstGeom>
          <a:noFill/>
          <a:ln w="9525">
            <a:noFill/>
            <a:miter lim="800000"/>
            <a:headEnd/>
            <a:tailEnd/>
          </a:ln>
        </p:spPr>
        <p:txBody>
          <a:bodyPr>
            <a:spAutoFit/>
          </a:bodyPr>
          <a:lstStyle/>
          <a:p>
            <a:r>
              <a:rPr lang="fr-FR" sz="2800" i="1" dirty="0">
                <a:effectLst>
                  <a:outerShdw blurRad="38100" dist="38100" dir="2700000" algn="tl">
                    <a:srgbClr val="000000">
                      <a:alpha val="43137"/>
                    </a:srgbClr>
                  </a:outerShdw>
                </a:effectLst>
                <a:latin typeface="Tahoma" pitchFamily="34" charset="0"/>
                <a:cs typeface="Times New Roman" pitchFamily="18" charset="0"/>
              </a:rPr>
              <a:t>En utilisant les réseaux d’ordinateurs pour favoriser les échanges de savoirs et d’idées</a:t>
            </a:r>
          </a:p>
          <a:p>
            <a:endParaRPr kumimoji="1" lang="fr-FR" sz="1600"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dirty="0">
              <a:latin typeface="Tahoma" pitchFamily="34" charset="0"/>
              <a:cs typeface="Times New Roman" pitchFamily="18" charset="0"/>
            </a:endParaRPr>
          </a:p>
          <a:p>
            <a:endParaRPr kumimoji="1" lang="fr-FR" sz="1600" dirty="0">
              <a:latin typeface="Tahoma" pitchFamily="34" charset="0"/>
              <a:cs typeface="Times New Roman" pitchFamily="18" charset="0"/>
            </a:endParaRPr>
          </a:p>
          <a:p>
            <a:endParaRPr kumimoji="1" lang="fr-FR" sz="1600" dirty="0">
              <a:latin typeface="Tahoma" pitchFamily="34" charset="0"/>
              <a:cs typeface="Times New Roman" pitchFamily="18" charset="0"/>
            </a:endParaRPr>
          </a:p>
          <a:p>
            <a:endParaRPr lang="fr-FR" sz="1600" dirty="0">
              <a:solidFill>
                <a:schemeClr val="tx2"/>
              </a:solidFill>
              <a:latin typeface="Tahoma" pitchFamily="34" charset="0"/>
              <a:cs typeface="Times New Roman" pitchFamily="18" charset="0"/>
            </a:endParaRPr>
          </a:p>
          <a:p>
            <a:endParaRPr lang="fr-FR" sz="1600" i="1" dirty="0">
              <a:latin typeface="Tahoma" pitchFamily="34" charset="0"/>
              <a:cs typeface="Times New Roman" pitchFamily="18" charset="0"/>
            </a:endParaRPr>
          </a:p>
        </p:txBody>
      </p:sp>
      <p:pic>
        <p:nvPicPr>
          <p:cNvPr id="72710" name="Picture 6" descr="rouleau_compresseur"/>
          <p:cNvPicPr>
            <a:picLocks noChangeAspect="1" noChangeArrowheads="1"/>
          </p:cNvPicPr>
          <p:nvPr/>
        </p:nvPicPr>
        <p:blipFill>
          <a:blip r:embed="rId3" cstate="print"/>
          <a:srcRect/>
          <a:stretch>
            <a:fillRect/>
          </a:stretch>
        </p:blipFill>
        <p:spPr bwMode="auto">
          <a:xfrm>
            <a:off x="179388" y="3716338"/>
            <a:ext cx="3384550" cy="2074862"/>
          </a:xfrm>
          <a:prstGeom prst="rect">
            <a:avLst/>
          </a:prstGeom>
          <a:noFill/>
          <a:ln w="9525">
            <a:noFill/>
            <a:miter lim="800000"/>
            <a:headEnd/>
            <a:tailEnd/>
          </a:ln>
        </p:spPr>
      </p:pic>
      <p:sp>
        <p:nvSpPr>
          <p:cNvPr id="72711" name="WordArt 7"/>
          <p:cNvSpPr>
            <a:spLocks noChangeArrowheads="1" noChangeShapeType="1" noTextEdit="1"/>
          </p:cNvSpPr>
          <p:nvPr/>
        </p:nvSpPr>
        <p:spPr bwMode="auto">
          <a:xfrm rot="-767033">
            <a:off x="2051050" y="4797425"/>
            <a:ext cx="1511300" cy="1285875"/>
          </a:xfrm>
          <a:prstGeom prst="rect">
            <a:avLst/>
          </a:prstGeom>
        </p:spPr>
        <p:txBody>
          <a:bodyPr wrap="none" fromWordArt="1">
            <a:prstTxWarp prst="textCurveUp">
              <a:avLst>
                <a:gd name="adj" fmla="val 56338"/>
              </a:avLst>
            </a:prstTxWarp>
          </a:bodyPr>
          <a:lstStyle/>
          <a:p>
            <a:pPr algn="ctr"/>
            <a:r>
              <a:rPr lang="fr-FR" sz="3600" kern="10">
                <a:ln w="12700">
                  <a:solidFill>
                    <a:schemeClr val="tx1"/>
                  </a:solidFill>
                  <a:round/>
                  <a:headEnd/>
                  <a:tailEnd/>
                </a:ln>
                <a:solidFill>
                  <a:srgbClr val="FF6600"/>
                </a:solidFill>
                <a:effectLst>
                  <a:outerShdw dist="45791" dir="2021404" algn="ctr" rotWithShape="0">
                    <a:srgbClr val="808080"/>
                  </a:outerShdw>
                </a:effectLst>
                <a:latin typeface="Arial Black"/>
              </a:rPr>
              <a:t>cOUTS</a:t>
            </a:r>
          </a:p>
        </p:txBody>
      </p:sp>
      <p:pic>
        <p:nvPicPr>
          <p:cNvPr id="11272" name="Picture 10"/>
          <p:cNvPicPr>
            <a:picLocks noChangeAspect="1" noChangeArrowheads="1"/>
          </p:cNvPicPr>
          <p:nvPr/>
        </p:nvPicPr>
        <p:blipFill>
          <a:blip r:embed="rId4" cstate="print"/>
          <a:srcRect/>
          <a:stretch>
            <a:fillRect/>
          </a:stretch>
        </p:blipFill>
        <p:spPr bwMode="auto">
          <a:xfrm>
            <a:off x="4716463" y="2205038"/>
            <a:ext cx="3960812" cy="4486275"/>
          </a:xfrm>
          <a:prstGeom prst="rect">
            <a:avLst/>
          </a:prstGeom>
          <a:noFill/>
          <a:ln w="9525">
            <a:noFill/>
            <a:miter lim="800000"/>
            <a:headEnd/>
            <a:tailEnd/>
          </a:ln>
        </p:spPr>
      </p:pic>
      <p:sp>
        <p:nvSpPr>
          <p:cNvPr id="9" name="Espace réservé du pied de page 8"/>
          <p:cNvSpPr>
            <a:spLocks noGrp="1"/>
          </p:cNvSpPr>
          <p:nvPr>
            <p:ph type="ftr" sz="quarter" idx="11"/>
          </p:nvPr>
        </p:nvSpPr>
        <p:spPr/>
        <p:txBody>
          <a:bodyPr/>
          <a:lstStyle/>
          <a:p>
            <a:pPr>
              <a:defRPr/>
            </a:pPr>
            <a:r>
              <a:rPr lang="fr-FR" smtClean="0"/>
              <a:t>Ettighoffer Copyright 2009</a:t>
            </a:r>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11267"/>
                                        </p:tgtEl>
                                        <p:attrNameLst>
                                          <p:attrName>style.color</p:attrName>
                                        </p:attrNameLst>
                                      </p:cBhvr>
                                      <p:to>
                                        <a:schemeClr val="accent2"/>
                                      </p:to>
                                    </p:animClr>
                                    <p:animClr clrSpc="rgb" dir="cw">
                                      <p:cBhvr>
                                        <p:cTn id="7" dur="500" fill="hold"/>
                                        <p:tgtEl>
                                          <p:spTgt spid="11267"/>
                                        </p:tgtEl>
                                        <p:attrNameLst>
                                          <p:attrName>fillcolor</p:attrName>
                                        </p:attrNameLst>
                                      </p:cBhvr>
                                      <p:to>
                                        <a:schemeClr val="accent2"/>
                                      </p:to>
                                    </p:animClr>
                                    <p:set>
                                      <p:cBhvr>
                                        <p:cTn id="8" dur="500" fill="hold"/>
                                        <p:tgtEl>
                                          <p:spTgt spid="11267"/>
                                        </p:tgtEl>
                                        <p:attrNameLst>
                                          <p:attrName>fill.type</p:attrName>
                                        </p:attrNameLst>
                                      </p:cBhvr>
                                      <p:to>
                                        <p:strVal val="solid"/>
                                      </p:to>
                                    </p:set>
                                    <p:set>
                                      <p:cBhvr>
                                        <p:cTn id="9" dur="500" fill="hold"/>
                                        <p:tgtEl>
                                          <p:spTgt spid="1126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numéro de diapositive 6"/>
          <p:cNvSpPr>
            <a:spLocks noGrp="1"/>
          </p:cNvSpPr>
          <p:nvPr>
            <p:ph type="sldNum" sz="quarter" idx="12"/>
          </p:nvPr>
        </p:nvSpPr>
        <p:spPr>
          <a:noFill/>
        </p:spPr>
        <p:txBody>
          <a:bodyPr/>
          <a:lstStyle/>
          <a:p>
            <a:fld id="{DB191302-31D7-4D88-8190-B9643878DF0E}" type="slidenum">
              <a:rPr lang="fr-FR" smtClean="0"/>
              <a:pPr/>
              <a:t>14</a:t>
            </a:fld>
            <a:endParaRPr lang="fr-FR" smtClean="0"/>
          </a:p>
        </p:txBody>
      </p:sp>
      <p:sp>
        <p:nvSpPr>
          <p:cNvPr id="14339" name="Rectangle 2"/>
          <p:cNvSpPr>
            <a:spLocks noGrp="1" noChangeArrowheads="1"/>
          </p:cNvSpPr>
          <p:nvPr>
            <p:ph type="title"/>
          </p:nvPr>
        </p:nvSpPr>
        <p:spPr>
          <a:xfrm>
            <a:off x="3851275" y="357188"/>
            <a:ext cx="5149850" cy="1714500"/>
          </a:xfrm>
          <a:noFill/>
        </p:spPr>
        <p:txBody>
          <a:bodyPr lIns="92075" tIns="46038" rIns="92075" bIns="46038" anchorCtr="0"/>
          <a:lstStyle/>
          <a:p>
            <a:pPr eaLnBrk="1" hangingPunct="1">
              <a:lnSpc>
                <a:spcPct val="80000"/>
              </a:lnSpc>
            </a:pPr>
            <a:r>
              <a:rPr lang="fr-FR" sz="2800" b="0" dirty="0" smtClean="0">
                <a:solidFill>
                  <a:srgbClr val="C00000"/>
                </a:solidFill>
                <a:effectLst>
                  <a:outerShdw blurRad="38100" dist="38100" dir="2700000" algn="tl">
                    <a:srgbClr val="000000">
                      <a:alpha val="43137"/>
                    </a:srgbClr>
                  </a:outerShdw>
                </a:effectLst>
                <a:latin typeface="Copperplate Gothic Bold" pitchFamily="34" charset="0"/>
              </a:rPr>
              <a:t>Surinvestissement dans la coordination et sous-investissement dans la coopération</a:t>
            </a:r>
            <a:endParaRPr lang="fr-FR" sz="2000" b="0" dirty="0" smtClean="0">
              <a:solidFill>
                <a:srgbClr val="C00000"/>
              </a:solidFill>
              <a:effectLst>
                <a:outerShdw blurRad="38100" dist="38100" dir="2700000" algn="tl">
                  <a:srgbClr val="000000">
                    <a:alpha val="43137"/>
                  </a:srgbClr>
                </a:outerShdw>
              </a:effectLst>
              <a:latin typeface="Maiandra GD" pitchFamily="34" charset="0"/>
            </a:endParaRPr>
          </a:p>
        </p:txBody>
      </p:sp>
      <p:graphicFrame>
        <p:nvGraphicFramePr>
          <p:cNvPr id="81923" name="Group 3"/>
          <p:cNvGraphicFramePr>
            <a:graphicFrameLocks noGrp="1"/>
          </p:cNvGraphicFramePr>
          <p:nvPr>
            <p:ph sz="half" idx="2"/>
          </p:nvPr>
        </p:nvGraphicFramePr>
        <p:xfrm>
          <a:off x="4140200" y="2636838"/>
          <a:ext cx="4824413" cy="3460751"/>
        </p:xfrm>
        <a:graphic>
          <a:graphicData uri="http://schemas.openxmlformats.org/drawingml/2006/table">
            <a:tbl>
              <a:tblPr/>
              <a:tblGrid>
                <a:gridCol w="1606550"/>
                <a:gridCol w="1611313"/>
                <a:gridCol w="1606550"/>
              </a:tblGrid>
              <a:tr h="92392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1" u="none" strike="noStrike" cap="none" normalizeH="0" baseline="0" dirty="0" smtClean="0">
                          <a:ln>
                            <a:noFill/>
                          </a:ln>
                          <a:solidFill>
                            <a:schemeClr val="tx2"/>
                          </a:solidFill>
                          <a:effectLst>
                            <a:outerShdw blurRad="38100" dist="38100" dir="2700000" algn="tl">
                              <a:srgbClr val="FFFFFF"/>
                            </a:outerShdw>
                          </a:effectLst>
                          <a:latin typeface="Maiandra GD" pitchFamily="34" charset="0"/>
                        </a:rPr>
                        <a:t>Une modification fondamentale des leviers créateurs de valeur au fil des décennies</a:t>
                      </a: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c hMerge="1">
                  <a:txBody>
                    <a:bodyPr/>
                    <a:lstStyle/>
                    <a:p>
                      <a:endParaRPr lang="fr-FR"/>
                    </a:p>
                  </a:txBody>
                  <a:tcPr/>
                </a:tc>
              </a:tr>
              <a:tr h="6588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Marché du travail</a:t>
                      </a: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Marché des capitaux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Capital Immatériel</a:t>
                      </a: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96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C00000"/>
                          </a:solidFill>
                          <a:effectLst>
                            <a:outerShdw blurRad="38100" dist="38100" dir="2700000" algn="tl">
                              <a:srgbClr val="FFFFFF"/>
                            </a:outerShdw>
                          </a:effectLst>
                          <a:latin typeface="Maiandra GD" pitchFamily="34" charset="0"/>
                          <a:ea typeface="Times New Roman" pitchFamily="18" charset="0"/>
                          <a:cs typeface="Tahoma" pitchFamily="34" charset="0"/>
                        </a:rPr>
                        <a:t>Variation du stock travail</a:t>
                      </a: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C00000"/>
                          </a:solidFill>
                          <a:effectLst>
                            <a:outerShdw blurRad="38100" dist="38100" dir="2700000" algn="tl">
                              <a:srgbClr val="FFFFFF"/>
                            </a:outerShdw>
                          </a:effectLst>
                          <a:latin typeface="Maiandra GD" pitchFamily="34" charset="0"/>
                          <a:ea typeface="Times New Roman" pitchFamily="18" charset="0"/>
                          <a:cs typeface="Tahoma" pitchFamily="34" charset="0"/>
                        </a:rPr>
                        <a:t>Intensité du capital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rgbClr val="C00000"/>
                          </a:solidFill>
                          <a:effectLst>
                            <a:outerShdw blurRad="38100" dist="38100" dir="2700000" algn="tl">
                              <a:srgbClr val="FFFFFF"/>
                            </a:outerShdw>
                          </a:effectLst>
                          <a:latin typeface="Maiandra GD" pitchFamily="34" charset="0"/>
                          <a:ea typeface="Times New Roman" pitchFamily="18" charset="0"/>
                          <a:cs typeface="Tahoma" pitchFamily="34" charset="0"/>
                        </a:rPr>
                        <a:t>Intensité des échanges</a:t>
                      </a: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68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Productivité du travail</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Années 30/85</a:t>
                      </a: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Productivité du capital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Années 80/2000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Productivité des Echanges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outerShdw blurRad="38100" dist="38100" dir="2700000" algn="tl">
                              <a:srgbClr val="FFFFFF"/>
                            </a:outerShdw>
                          </a:effectLst>
                          <a:latin typeface="Maiandra GD" pitchFamily="34" charset="0"/>
                          <a:ea typeface="Times New Roman" pitchFamily="18" charset="0"/>
                          <a:cs typeface="Tahoma" pitchFamily="34" charset="0"/>
                        </a:rPr>
                        <a:t>Années 2000/2020</a:t>
                      </a: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1943" name="Text Box 23"/>
          <p:cNvSpPr txBox="1">
            <a:spLocks noChangeArrowheads="1"/>
          </p:cNvSpPr>
          <p:nvPr/>
        </p:nvSpPr>
        <p:spPr bwMode="auto">
          <a:xfrm>
            <a:off x="179388" y="4005263"/>
            <a:ext cx="4176712" cy="1781175"/>
          </a:xfrm>
          <a:prstGeom prst="rect">
            <a:avLst/>
          </a:prstGeom>
          <a:noFill/>
          <a:ln w="9525">
            <a:noFill/>
            <a:miter lim="800000"/>
            <a:headEnd/>
            <a:tailEnd/>
          </a:ln>
          <a:effectLst/>
        </p:spPr>
        <p:txBody>
          <a:bodyPr>
            <a:spAutoFit/>
          </a:bodyPr>
          <a:lstStyle/>
          <a:p>
            <a:pPr>
              <a:lnSpc>
                <a:spcPct val="90000"/>
              </a:lnSpc>
              <a:spcBef>
                <a:spcPct val="20000"/>
              </a:spcBef>
              <a:buClr>
                <a:schemeClr val="accent2"/>
              </a:buClr>
              <a:defRPr/>
            </a:pPr>
            <a:endParaRPr lang="fr-FR" sz="1200" i="1" dirty="0">
              <a:solidFill>
                <a:schemeClr val="tx2"/>
              </a:solidFill>
              <a:effectLst>
                <a:outerShdw blurRad="38100" dist="38100" dir="2700000" algn="tl">
                  <a:srgbClr val="FFFFFF"/>
                </a:outerShdw>
              </a:effectLst>
              <a:latin typeface="Tahoma" pitchFamily="34" charset="0"/>
              <a:cs typeface="Times New Roman" pitchFamily="18" charset="0"/>
            </a:endParaRPr>
          </a:p>
          <a:p>
            <a:pPr>
              <a:defRPr/>
            </a:pPr>
            <a:r>
              <a:rPr lang="fr-FR" sz="2000" b="1" dirty="0">
                <a:latin typeface="Copperplate Gothic Light" pitchFamily="34" charset="0"/>
              </a:rPr>
              <a:t>La rentabilité des savoirs dépend de l’intensité des échanges et non de l’importance des savoirs cumulés</a:t>
            </a:r>
            <a:endParaRPr lang="fr-FR" sz="1400" b="1" dirty="0">
              <a:latin typeface="Copperplate Gothic Light" pitchFamily="34" charset="0"/>
              <a:cs typeface="Times New Roman" pitchFamily="18" charset="0"/>
            </a:endParaRPr>
          </a:p>
        </p:txBody>
      </p:sp>
      <p:pic>
        <p:nvPicPr>
          <p:cNvPr id="14361" name="Picture 25" descr="ELEARNING2i"/>
          <p:cNvPicPr>
            <a:picLocks noChangeAspect="1" noChangeArrowheads="1"/>
          </p:cNvPicPr>
          <p:nvPr/>
        </p:nvPicPr>
        <p:blipFill>
          <a:blip r:embed="rId2" cstate="print"/>
          <a:srcRect/>
          <a:stretch>
            <a:fillRect/>
          </a:stretch>
        </p:blipFill>
        <p:spPr bwMode="auto">
          <a:xfrm>
            <a:off x="179388" y="1196975"/>
            <a:ext cx="3602037" cy="2700338"/>
          </a:xfrm>
          <a:prstGeom prst="rect">
            <a:avLst/>
          </a:prstGeom>
          <a:noFill/>
          <a:ln w="9525">
            <a:noFill/>
            <a:miter lim="800000"/>
            <a:headEnd/>
            <a:tailEnd/>
          </a:ln>
        </p:spPr>
      </p:pic>
      <p:sp>
        <p:nvSpPr>
          <p:cNvPr id="7" name="Espace réservé du pied de page 6"/>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228600"/>
            <a:ext cx="8001000" cy="1219200"/>
          </a:xfrm>
          <a:noFill/>
          <a:ln/>
        </p:spPr>
        <p:txBody>
          <a:bodyPr lIns="92075" tIns="46038" rIns="92075" bIns="46038" anchorCtr="0">
            <a:noAutofit/>
          </a:bodyPr>
          <a:lstStyle/>
          <a:p>
            <a:pPr>
              <a:lnSpc>
                <a:spcPct val="90000"/>
              </a:lnSpc>
            </a:pPr>
            <a:r>
              <a:rPr lang="fr-FR" sz="2800" b="1" dirty="0" smtClean="0">
                <a:solidFill>
                  <a:srgbClr val="C00000"/>
                </a:solidFill>
              </a:rPr>
              <a:t>L’Entreprise multiplie </a:t>
            </a:r>
            <a:r>
              <a:rPr lang="fr-FR" sz="2800" b="1" dirty="0">
                <a:solidFill>
                  <a:srgbClr val="C00000"/>
                </a:solidFill>
              </a:rPr>
              <a:t>des relations avec des </a:t>
            </a:r>
            <a:r>
              <a:rPr lang="fr-FR" sz="2800" b="1" dirty="0" smtClean="0">
                <a:solidFill>
                  <a:srgbClr val="C00000"/>
                </a:solidFill>
              </a:rPr>
              <a:t>partenaires afin de diminuer le coût d’accès aux compétences </a:t>
            </a:r>
            <a:endParaRPr lang="fr-FR" sz="2800" b="1" dirty="0">
              <a:solidFill>
                <a:srgbClr val="C00000"/>
              </a:solidFill>
            </a:endParaRPr>
          </a:p>
        </p:txBody>
      </p:sp>
      <p:sp>
        <p:nvSpPr>
          <p:cNvPr id="97283" name="Rectangle 3"/>
          <p:cNvSpPr>
            <a:spLocks noGrp="1" noChangeArrowheads="1"/>
          </p:cNvSpPr>
          <p:nvPr>
            <p:ph idx="1"/>
          </p:nvPr>
        </p:nvSpPr>
        <p:spPr>
          <a:xfrm>
            <a:off x="285720" y="1857364"/>
            <a:ext cx="8501122" cy="4357718"/>
          </a:xfrm>
          <a:noFill/>
          <a:ln/>
        </p:spPr>
        <p:txBody>
          <a:bodyPr lIns="92075" tIns="46038" rIns="92075" bIns="46038">
            <a:noAutofit/>
          </a:bodyPr>
          <a:lstStyle/>
          <a:p>
            <a:pPr>
              <a:lnSpc>
                <a:spcPct val="80000"/>
              </a:lnSpc>
              <a:buBlip>
                <a:blip r:embed="rId3"/>
              </a:buBlip>
            </a:pPr>
            <a:r>
              <a:rPr lang="fr-FR" sz="2400" dirty="0">
                <a:latin typeface="+mj-lt"/>
              </a:rPr>
              <a:t>Développements de produits et services systémiques: </a:t>
            </a:r>
            <a:r>
              <a:rPr lang="fr-FR" sz="1400" dirty="0">
                <a:latin typeface="+mj-lt"/>
              </a:rPr>
              <a:t>d’ores et déjà 82% les promotions de la grande distribution sont le fait de coopérations éphémères (Publications spécialisées, Groupe P. </a:t>
            </a:r>
            <a:r>
              <a:rPr lang="fr-FR" sz="1400" dirty="0" err="1">
                <a:latin typeface="+mj-lt"/>
              </a:rPr>
              <a:t>Seybold</a:t>
            </a:r>
            <a:r>
              <a:rPr lang="fr-FR" sz="1400" dirty="0">
                <a:latin typeface="+mj-lt"/>
              </a:rPr>
              <a:t>).</a:t>
            </a:r>
          </a:p>
          <a:p>
            <a:pPr>
              <a:lnSpc>
                <a:spcPct val="80000"/>
              </a:lnSpc>
              <a:buBlip>
                <a:blip r:embed="rId3"/>
              </a:buBlip>
            </a:pPr>
            <a:r>
              <a:rPr lang="fr-FR" sz="2400" dirty="0">
                <a:latin typeface="+mj-lt"/>
              </a:rPr>
              <a:t>Rédaction et traitement partagés de dossiers et documents </a:t>
            </a:r>
            <a:r>
              <a:rPr lang="fr-FR" sz="1400" dirty="0">
                <a:latin typeface="+mj-lt"/>
              </a:rPr>
              <a:t>(rédaction propositions commerciales Y/ documentation technique </a:t>
            </a:r>
            <a:r>
              <a:rPr lang="fr-FR" sz="1400" dirty="0" err="1">
                <a:latin typeface="+mj-lt"/>
              </a:rPr>
              <a:t>Clorox</a:t>
            </a:r>
            <a:r>
              <a:rPr lang="fr-FR" sz="1400" dirty="0">
                <a:latin typeface="+mj-lt"/>
              </a:rPr>
              <a:t>- Californie)</a:t>
            </a:r>
          </a:p>
          <a:p>
            <a:pPr>
              <a:lnSpc>
                <a:spcPct val="80000"/>
              </a:lnSpc>
              <a:buBlip>
                <a:blip r:embed="rId3"/>
              </a:buBlip>
            </a:pPr>
            <a:r>
              <a:rPr lang="fr-FR" sz="2400" dirty="0">
                <a:latin typeface="+mj-lt"/>
              </a:rPr>
              <a:t>Discussions électroniques:«</a:t>
            </a:r>
            <a:r>
              <a:rPr lang="fr-FR" sz="2400" dirty="0" err="1">
                <a:latin typeface="+mj-lt"/>
              </a:rPr>
              <a:t>virtuals</a:t>
            </a:r>
            <a:r>
              <a:rPr lang="fr-FR" sz="2400" dirty="0">
                <a:latin typeface="+mj-lt"/>
              </a:rPr>
              <a:t> workshops»: </a:t>
            </a:r>
            <a:r>
              <a:rPr lang="fr-FR" sz="1400" dirty="0">
                <a:latin typeface="+mj-lt"/>
              </a:rPr>
              <a:t>réorientation de la politique d’achat de CMB, </a:t>
            </a:r>
            <a:r>
              <a:rPr lang="fr-FR" sz="1400" dirty="0" err="1">
                <a:latin typeface="+mj-lt"/>
              </a:rPr>
              <a:t>co</a:t>
            </a:r>
            <a:r>
              <a:rPr lang="fr-FR" sz="1400" dirty="0">
                <a:latin typeface="+mj-lt"/>
              </a:rPr>
              <a:t>-développement au Conseil Régional d’Avon pour la mise en pratique de nouvelles législations sociales.</a:t>
            </a:r>
          </a:p>
          <a:p>
            <a:pPr>
              <a:lnSpc>
                <a:spcPct val="80000"/>
              </a:lnSpc>
              <a:buBlip>
                <a:blip r:embed="rId3"/>
              </a:buBlip>
            </a:pPr>
            <a:r>
              <a:rPr lang="fr-FR" sz="2400" dirty="0">
                <a:latin typeface="+mj-lt"/>
              </a:rPr>
              <a:t>Valorisation des compétences :téléconférence associant des clients: </a:t>
            </a:r>
            <a:r>
              <a:rPr lang="fr-FR" sz="1400" dirty="0" err="1">
                <a:latin typeface="+mj-lt"/>
              </a:rPr>
              <a:t>Compacq</a:t>
            </a:r>
            <a:r>
              <a:rPr lang="fr-FR" sz="1400" dirty="0">
                <a:latin typeface="+mj-lt"/>
              </a:rPr>
              <a:t> Link, «</a:t>
            </a:r>
            <a:r>
              <a:rPr lang="fr-FR" sz="1400" dirty="0" err="1">
                <a:latin typeface="+mj-lt"/>
              </a:rPr>
              <a:t>Dream</a:t>
            </a:r>
            <a:r>
              <a:rPr lang="fr-FR" sz="1400" dirty="0">
                <a:latin typeface="+mj-lt"/>
              </a:rPr>
              <a:t> Team» d’E, Boeing pour son 777.</a:t>
            </a:r>
          </a:p>
          <a:p>
            <a:pPr>
              <a:lnSpc>
                <a:spcPct val="80000"/>
              </a:lnSpc>
              <a:buBlip>
                <a:blip r:embed="rId4"/>
              </a:buBlip>
            </a:pPr>
            <a:r>
              <a:rPr lang="fr-FR" sz="2400" i="1" dirty="0">
                <a:solidFill>
                  <a:srgbClr val="C00000"/>
                </a:solidFill>
                <a:effectLst>
                  <a:outerShdw blurRad="38100" dist="38100" dir="2700000" algn="tl">
                    <a:srgbClr val="000000">
                      <a:alpha val="43137"/>
                    </a:srgbClr>
                  </a:outerShdw>
                </a:effectLst>
                <a:latin typeface="+mj-lt"/>
              </a:rPr>
              <a:t>Pour faciliter les relations de l’ensemble des acteurs de l’entreprise avec son écosystème: l’entreprise </a:t>
            </a:r>
            <a:r>
              <a:rPr lang="fr-FR" sz="2400" i="1" dirty="0" smtClean="0">
                <a:solidFill>
                  <a:srgbClr val="C00000"/>
                </a:solidFill>
                <a:effectLst>
                  <a:outerShdw blurRad="38100" dist="38100" dir="2700000" algn="tl">
                    <a:srgbClr val="000000">
                      <a:alpha val="43137"/>
                    </a:srgbClr>
                  </a:outerShdw>
                </a:effectLst>
                <a:latin typeface="+mj-lt"/>
              </a:rPr>
              <a:t>devient </a:t>
            </a:r>
            <a:r>
              <a:rPr lang="fr-FR" sz="2400" i="1" dirty="0">
                <a:solidFill>
                  <a:srgbClr val="C00000"/>
                </a:solidFill>
                <a:effectLst>
                  <a:outerShdw blurRad="38100" dist="38100" dir="2700000" algn="tl">
                    <a:srgbClr val="000000">
                      <a:alpha val="43137"/>
                    </a:srgbClr>
                  </a:outerShdw>
                </a:effectLst>
                <a:latin typeface="+mj-lt"/>
              </a:rPr>
              <a:t>« relationnelle </a:t>
            </a:r>
            <a:r>
              <a:rPr lang="fr-FR" sz="2400" i="1" dirty="0" smtClean="0">
                <a:solidFill>
                  <a:srgbClr val="C00000"/>
                </a:solidFill>
                <a:effectLst>
                  <a:outerShdw blurRad="38100" dist="38100" dir="2700000" algn="tl">
                    <a:srgbClr val="000000">
                      <a:alpha val="43137"/>
                    </a:srgbClr>
                  </a:outerShdw>
                </a:effectLst>
                <a:latin typeface="+mj-lt"/>
              </a:rPr>
              <a:t>» et s’organise en conséquence</a:t>
            </a:r>
            <a:endParaRPr lang="fr-FR" sz="2400" i="1" dirty="0">
              <a:solidFill>
                <a:srgbClr val="C00000"/>
              </a:solidFill>
              <a:effectLst>
                <a:outerShdw blurRad="38100" dist="38100" dir="2700000" algn="tl">
                  <a:srgbClr val="000000">
                    <a:alpha val="43137"/>
                  </a:srgbClr>
                </a:outerShdw>
              </a:effectLst>
              <a:latin typeface="+mj-lt"/>
            </a:endParaRPr>
          </a:p>
        </p:txBody>
      </p:sp>
      <p:sp>
        <p:nvSpPr>
          <p:cNvPr id="4" name="Espace réservé du numéro de diapositive 5"/>
          <p:cNvSpPr>
            <a:spLocks noGrp="1"/>
          </p:cNvSpPr>
          <p:nvPr>
            <p:ph type="sldNum" sz="quarter" idx="12"/>
          </p:nvPr>
        </p:nvSpPr>
        <p:spPr/>
        <p:txBody>
          <a:bodyPr/>
          <a:lstStyle/>
          <a:p>
            <a:fld id="{B5ACF064-97AD-4A18-A1CD-73EC62681FE8}" type="slidenum">
              <a:rPr lang="fr-FR"/>
              <a:pPr/>
              <a:t>15</a:t>
            </a:fld>
            <a:endParaRPr lang="fr-F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dissolve">
                                      <p:cBhvr>
                                        <p:cTn id="7" dur="500"/>
                                        <p:tgtEl>
                                          <p:spTgt spid="9728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7283">
                                            <p:txEl>
                                              <p:pRg st="0" end="0"/>
                                            </p:txEl>
                                          </p:spTgt>
                                        </p:tgtEl>
                                        <p:attrNameLst>
                                          <p:attrName>style.visibility</p:attrName>
                                        </p:attrNameLst>
                                      </p:cBhvr>
                                      <p:to>
                                        <p:strVal val="visible"/>
                                      </p:to>
                                    </p:set>
                                    <p:animEffect transition="in" filter="dissolve">
                                      <p:cBhvr>
                                        <p:cTn id="12" dur="500"/>
                                        <p:tgtEl>
                                          <p:spTgt spid="972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7283">
                                            <p:txEl>
                                              <p:pRg st="1" end="1"/>
                                            </p:txEl>
                                          </p:spTgt>
                                        </p:tgtEl>
                                        <p:attrNameLst>
                                          <p:attrName>style.visibility</p:attrName>
                                        </p:attrNameLst>
                                      </p:cBhvr>
                                      <p:to>
                                        <p:strVal val="visible"/>
                                      </p:to>
                                    </p:set>
                                    <p:animEffect transition="in" filter="dissolve">
                                      <p:cBhvr>
                                        <p:cTn id="17" dur="500"/>
                                        <p:tgtEl>
                                          <p:spTgt spid="972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7283">
                                            <p:txEl>
                                              <p:pRg st="2" end="2"/>
                                            </p:txEl>
                                          </p:spTgt>
                                        </p:tgtEl>
                                        <p:attrNameLst>
                                          <p:attrName>style.visibility</p:attrName>
                                        </p:attrNameLst>
                                      </p:cBhvr>
                                      <p:to>
                                        <p:strVal val="visible"/>
                                      </p:to>
                                    </p:set>
                                    <p:animEffect transition="in" filter="dissolve">
                                      <p:cBhvr>
                                        <p:cTn id="22" dur="500"/>
                                        <p:tgtEl>
                                          <p:spTgt spid="972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7283">
                                            <p:txEl>
                                              <p:pRg st="3" end="3"/>
                                            </p:txEl>
                                          </p:spTgt>
                                        </p:tgtEl>
                                        <p:attrNameLst>
                                          <p:attrName>style.visibility</p:attrName>
                                        </p:attrNameLst>
                                      </p:cBhvr>
                                      <p:to>
                                        <p:strVal val="visible"/>
                                      </p:to>
                                    </p:set>
                                    <p:animEffect transition="in" filter="dissolve">
                                      <p:cBhvr>
                                        <p:cTn id="27" dur="500"/>
                                        <p:tgtEl>
                                          <p:spTgt spid="9728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7283">
                                            <p:txEl>
                                              <p:pRg st="4" end="4"/>
                                            </p:txEl>
                                          </p:spTgt>
                                        </p:tgtEl>
                                        <p:attrNameLst>
                                          <p:attrName>style.visibility</p:attrName>
                                        </p:attrNameLst>
                                      </p:cBhvr>
                                      <p:to>
                                        <p:strVal val="visible"/>
                                      </p:to>
                                    </p:set>
                                    <p:animEffect transition="in" filter="dissolve">
                                      <p:cBhvr>
                                        <p:cTn id="32" dur="500"/>
                                        <p:tgtEl>
                                          <p:spTgt spid="972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animBg="1"/>
      <p:bldP spid="9728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80AEAA70-1AA0-4937-899D-9166AEE41882}" type="slidenum">
              <a:rPr lang="fr-FR"/>
              <a:pPr/>
              <a:t>16</a:t>
            </a:fld>
            <a:endParaRPr lang="fr-FR"/>
          </a:p>
        </p:txBody>
      </p:sp>
      <p:sp>
        <p:nvSpPr>
          <p:cNvPr id="273410" name="Rectangle 2"/>
          <p:cNvSpPr>
            <a:spLocks noGrp="1" noChangeArrowheads="1"/>
          </p:cNvSpPr>
          <p:nvPr>
            <p:ph type="title"/>
          </p:nvPr>
        </p:nvSpPr>
        <p:spPr>
          <a:xfrm>
            <a:off x="285721" y="214291"/>
            <a:ext cx="8572559" cy="1428760"/>
          </a:xfrm>
        </p:spPr>
        <p:txBody>
          <a:bodyPr>
            <a:normAutofit fontScale="90000"/>
          </a:bodyPr>
          <a:lstStyle/>
          <a:p>
            <a:r>
              <a:rPr lang="fr-FR" sz="2700" dirty="0" smtClean="0">
                <a:solidFill>
                  <a:srgbClr val="C00000"/>
                </a:solidFill>
                <a:effectLst>
                  <a:outerShdw blurRad="38100" dist="38100" dir="2700000" algn="tl">
                    <a:srgbClr val="000000"/>
                  </a:outerShdw>
                </a:effectLst>
              </a:rPr>
              <a:t>L’objectif  devient d’encourager l’intensification des échanges, pas d’encourager l’utilisation des TIC!</a:t>
            </a:r>
            <a:r>
              <a:rPr lang="fr-FR" sz="1800" b="0" dirty="0" smtClean="0">
                <a:solidFill>
                  <a:srgbClr val="C00000"/>
                </a:solidFill>
                <a:effectLst>
                  <a:outerShdw blurRad="38100" dist="38100" dir="2700000" algn="tl">
                    <a:srgbClr val="000000"/>
                  </a:outerShdw>
                </a:effectLst>
              </a:rPr>
              <a:t/>
            </a:r>
            <a:br>
              <a:rPr lang="fr-FR" sz="1800" b="0" dirty="0" smtClean="0">
                <a:solidFill>
                  <a:srgbClr val="C00000"/>
                </a:solidFill>
                <a:effectLst>
                  <a:outerShdw blurRad="38100" dist="38100" dir="2700000" algn="tl">
                    <a:srgbClr val="000000"/>
                  </a:outerShdw>
                </a:effectLst>
              </a:rPr>
            </a:br>
            <a:endParaRPr lang="fr-FR" sz="1800" b="0" dirty="0">
              <a:solidFill>
                <a:srgbClr val="C00000"/>
              </a:solidFill>
              <a:effectLst/>
              <a:latin typeface="Trebuchet MS" pitchFamily="34" charset="0"/>
            </a:endParaRPr>
          </a:p>
        </p:txBody>
      </p:sp>
      <p:sp>
        <p:nvSpPr>
          <p:cNvPr id="273411" name="Rectangle 3"/>
          <p:cNvSpPr>
            <a:spLocks noGrp="1" noChangeArrowheads="1"/>
          </p:cNvSpPr>
          <p:nvPr>
            <p:ph type="body" idx="1"/>
          </p:nvPr>
        </p:nvSpPr>
        <p:spPr>
          <a:xfrm>
            <a:off x="428596" y="1643050"/>
            <a:ext cx="8501122" cy="4643470"/>
          </a:xfrm>
        </p:spPr>
        <p:txBody>
          <a:bodyPr/>
          <a:lstStyle/>
          <a:p>
            <a:pPr>
              <a:lnSpc>
                <a:spcPct val="80000"/>
              </a:lnSpc>
              <a:buBlip>
                <a:blip r:embed="rId3"/>
              </a:buBlip>
            </a:pPr>
            <a:r>
              <a:rPr lang="fr-FR" sz="2200" dirty="0" smtClean="0">
                <a:latin typeface="+mj-lt"/>
              </a:rPr>
              <a:t>Les réseaux relationnels deviennent des liens d’affinités socioprofessionnels ouverts</a:t>
            </a:r>
          </a:p>
          <a:p>
            <a:pPr>
              <a:lnSpc>
                <a:spcPct val="80000"/>
              </a:lnSpc>
              <a:buBlip>
                <a:blip r:embed="rId3"/>
              </a:buBlip>
            </a:pPr>
            <a:r>
              <a:rPr lang="fr-FR" sz="2200" dirty="0" smtClean="0">
                <a:latin typeface="+mj-lt"/>
              </a:rPr>
              <a:t>Cela </a:t>
            </a:r>
            <a:r>
              <a:rPr lang="fr-FR" sz="2200" dirty="0">
                <a:latin typeface="+mj-lt"/>
              </a:rPr>
              <a:t>implique de </a:t>
            </a:r>
            <a:r>
              <a:rPr lang="fr-FR" sz="2200" dirty="0" smtClean="0">
                <a:latin typeface="+mj-lt"/>
              </a:rPr>
              <a:t>compléter </a:t>
            </a:r>
            <a:r>
              <a:rPr lang="fr-FR" sz="2200" dirty="0">
                <a:latin typeface="+mj-lt"/>
              </a:rPr>
              <a:t>une </a:t>
            </a:r>
            <a:r>
              <a:rPr lang="fr-FR" sz="2200" dirty="0" smtClean="0">
                <a:latin typeface="+mj-lt"/>
              </a:rPr>
              <a:t>forte </a:t>
            </a:r>
            <a:r>
              <a:rPr lang="fr-FR" sz="2200" dirty="0">
                <a:latin typeface="+mj-lt"/>
              </a:rPr>
              <a:t>intégration fonctionnelle et technique par une forte culture de la coopération</a:t>
            </a:r>
          </a:p>
          <a:p>
            <a:pPr>
              <a:lnSpc>
                <a:spcPct val="80000"/>
              </a:lnSpc>
              <a:buBlip>
                <a:blip r:embed="rId3"/>
              </a:buBlip>
            </a:pPr>
            <a:r>
              <a:rPr lang="fr-FR" sz="2200" dirty="0" smtClean="0">
                <a:latin typeface="+mj-lt"/>
              </a:rPr>
              <a:t>Encourager le fonctionnement de réseaux d’experts qui se combinent rapidement selon les difficultés à résoudre permet de faire des gains économiques.</a:t>
            </a:r>
          </a:p>
          <a:p>
            <a:pPr>
              <a:lnSpc>
                <a:spcPct val="80000"/>
              </a:lnSpc>
              <a:buBlip>
                <a:blip r:embed="rId3"/>
              </a:buBlip>
            </a:pPr>
            <a:r>
              <a:rPr lang="fr-FR" sz="2200" dirty="0" smtClean="0">
                <a:effectLst>
                  <a:outerShdw blurRad="38100" dist="38100" dir="2700000" algn="tl">
                    <a:srgbClr val="000000">
                      <a:alpha val="43137"/>
                    </a:srgbClr>
                  </a:outerShdw>
                </a:effectLst>
                <a:latin typeface="+mj-lt"/>
              </a:rPr>
              <a:t>La création de la valeur à plusieurs nécessite de conduire des stratégies  de développement coopératif avec au moins autant  d’énergie que pour trouver des gisements de productivité </a:t>
            </a:r>
            <a:endParaRPr lang="fr-FR" sz="2200" dirty="0">
              <a:latin typeface="+mj-lt"/>
            </a:endParaRPr>
          </a:p>
          <a:p>
            <a:pPr>
              <a:lnSpc>
                <a:spcPct val="80000"/>
              </a:lnSpc>
              <a:buBlip>
                <a:blip r:embed="rId4"/>
              </a:buBlip>
            </a:pPr>
            <a:r>
              <a:rPr lang="fr-FR" sz="2400" i="1" dirty="0" smtClean="0">
                <a:solidFill>
                  <a:srgbClr val="C00000"/>
                </a:solidFill>
                <a:effectLst>
                  <a:outerShdw blurRad="38100" dist="38100" dir="2700000" algn="tl">
                    <a:srgbClr val="000000">
                      <a:alpha val="43137"/>
                    </a:srgbClr>
                  </a:outerShdw>
                </a:effectLst>
                <a:latin typeface="+mj-lt"/>
              </a:rPr>
              <a:t>L’enjeu est de voir  l’entreprise à passer d’une logique d’accumulation des connaissances à une logique d’intensification des échanges …</a:t>
            </a: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73410"/>
                                        </p:tgtEl>
                                        <p:attrNameLst>
                                          <p:attrName>style.visibility</p:attrName>
                                        </p:attrNameLst>
                                      </p:cBhvr>
                                      <p:to>
                                        <p:strVal val="visible"/>
                                      </p:to>
                                    </p:set>
                                    <p:animEffect transition="in" filter="fade">
                                      <p:cBhvr>
                                        <p:cTn id="7" dur="768" decel="100000"/>
                                        <p:tgtEl>
                                          <p:spTgt spid="273410"/>
                                        </p:tgtEl>
                                      </p:cBhvr>
                                    </p:animEffect>
                                    <p:animScale>
                                      <p:cBhvr>
                                        <p:cTn id="8" dur="768" decel="100000"/>
                                        <p:tgtEl>
                                          <p:spTgt spid="273410"/>
                                        </p:tgtEl>
                                      </p:cBhvr>
                                      <p:from x="10000" y="10000"/>
                                      <p:to x="200000" y="450000"/>
                                    </p:animScale>
                                    <p:animScale>
                                      <p:cBhvr>
                                        <p:cTn id="9" dur="1230" accel="100000" fill="hold">
                                          <p:stCondLst>
                                            <p:cond delay="768"/>
                                          </p:stCondLst>
                                        </p:cTn>
                                        <p:tgtEl>
                                          <p:spTgt spid="273410"/>
                                        </p:tgtEl>
                                      </p:cBhvr>
                                      <p:from x="200000" y="450000"/>
                                      <p:to x="100000" y="100000"/>
                                    </p:animScale>
                                    <p:set>
                                      <p:cBhvr>
                                        <p:cTn id="10" dur="768" fill="hold"/>
                                        <p:tgtEl>
                                          <p:spTgt spid="273410"/>
                                        </p:tgtEl>
                                        <p:attrNameLst>
                                          <p:attrName>ppt_x</p:attrName>
                                        </p:attrNameLst>
                                      </p:cBhvr>
                                      <p:to>
                                        <p:strVal val="(0.5)"/>
                                      </p:to>
                                    </p:set>
                                    <p:anim from="(0.5)" to="(#ppt_x)" calcmode="lin" valueType="num">
                                      <p:cBhvr>
                                        <p:cTn id="11" dur="1230" accel="100000" fill="hold">
                                          <p:stCondLst>
                                            <p:cond delay="768"/>
                                          </p:stCondLst>
                                        </p:cTn>
                                        <p:tgtEl>
                                          <p:spTgt spid="273410"/>
                                        </p:tgtEl>
                                        <p:attrNameLst>
                                          <p:attrName>ppt_x</p:attrName>
                                        </p:attrNameLst>
                                      </p:cBhvr>
                                    </p:anim>
                                    <p:set>
                                      <p:cBhvr>
                                        <p:cTn id="12" dur="768" fill="hold"/>
                                        <p:tgtEl>
                                          <p:spTgt spid="273410"/>
                                        </p:tgtEl>
                                        <p:attrNameLst>
                                          <p:attrName>ppt_y</p:attrName>
                                        </p:attrNameLst>
                                      </p:cBhvr>
                                      <p:to>
                                        <p:strVal val="(#ppt_y+0.4)"/>
                                      </p:to>
                                    </p:set>
                                    <p:anim from="(#ppt_y+0.4)" to="(#ppt_y)" calcmode="lin" valueType="num">
                                      <p:cBhvr>
                                        <p:cTn id="13" dur="1230" accel="100000" fill="hold">
                                          <p:stCondLst>
                                            <p:cond delay="768"/>
                                          </p:stCondLst>
                                        </p:cTn>
                                        <p:tgtEl>
                                          <p:spTgt spid="27341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73411">
                                            <p:txEl>
                                              <p:pRg st="0" end="0"/>
                                            </p:txEl>
                                          </p:spTgt>
                                        </p:tgtEl>
                                        <p:attrNameLst>
                                          <p:attrName>style.visibility</p:attrName>
                                        </p:attrNameLst>
                                      </p:cBhvr>
                                      <p:to>
                                        <p:strVal val="visible"/>
                                      </p:to>
                                    </p:set>
                                    <p:anim calcmode="lin" valueType="num">
                                      <p:cBhvr>
                                        <p:cTn id="18" dur="500" fill="hold"/>
                                        <p:tgtEl>
                                          <p:spTgt spid="27341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73411">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7341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273411">
                                            <p:txEl>
                                              <p:pRg st="1" end="1"/>
                                            </p:txEl>
                                          </p:spTgt>
                                        </p:tgtEl>
                                        <p:attrNameLst>
                                          <p:attrName>style.visibility</p:attrName>
                                        </p:attrNameLst>
                                      </p:cBhvr>
                                      <p:to>
                                        <p:strVal val="visible"/>
                                      </p:to>
                                    </p:set>
                                    <p:anim calcmode="lin" valueType="num">
                                      <p:cBhvr>
                                        <p:cTn id="25" dur="500" fill="hold"/>
                                        <p:tgtEl>
                                          <p:spTgt spid="273411">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273411">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2734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273411">
                                            <p:txEl>
                                              <p:pRg st="2" end="2"/>
                                            </p:txEl>
                                          </p:spTgt>
                                        </p:tgtEl>
                                        <p:attrNameLst>
                                          <p:attrName>style.visibility</p:attrName>
                                        </p:attrNameLst>
                                      </p:cBhvr>
                                      <p:to>
                                        <p:strVal val="visible"/>
                                      </p:to>
                                    </p:set>
                                    <p:anim calcmode="lin" valueType="num">
                                      <p:cBhvr>
                                        <p:cTn id="32" dur="500" fill="hold"/>
                                        <p:tgtEl>
                                          <p:spTgt spid="273411">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273411">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273411">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273411">
                                            <p:txEl>
                                              <p:pRg st="3" end="3"/>
                                            </p:txEl>
                                          </p:spTgt>
                                        </p:tgtEl>
                                        <p:attrNameLst>
                                          <p:attrName>style.visibility</p:attrName>
                                        </p:attrNameLst>
                                      </p:cBhvr>
                                      <p:to>
                                        <p:strVal val="visible"/>
                                      </p:to>
                                    </p:set>
                                    <p:anim calcmode="lin" valueType="num">
                                      <p:cBhvr>
                                        <p:cTn id="39" dur="500" fill="hold"/>
                                        <p:tgtEl>
                                          <p:spTgt spid="273411">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273411">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273411">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273411">
                                            <p:txEl>
                                              <p:pRg st="4" end="4"/>
                                            </p:txEl>
                                          </p:spTgt>
                                        </p:tgtEl>
                                        <p:attrNameLst>
                                          <p:attrName>style.visibility</p:attrName>
                                        </p:attrNameLst>
                                      </p:cBhvr>
                                      <p:to>
                                        <p:strVal val="visible"/>
                                      </p:to>
                                    </p:set>
                                    <p:anim calcmode="lin" valueType="num">
                                      <p:cBhvr>
                                        <p:cTn id="46" dur="500" fill="hold"/>
                                        <p:tgtEl>
                                          <p:spTgt spid="273411">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273411">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273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0" grpId="0"/>
      <p:bldP spid="2734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a:lstStyle/>
          <a:p>
            <a:r>
              <a:rPr lang="fr-FR"/>
              <a:t>Eurotechnopolis Institut Copyright 2003</a:t>
            </a:r>
          </a:p>
        </p:txBody>
      </p:sp>
      <p:sp>
        <p:nvSpPr>
          <p:cNvPr id="7" name="Espace réservé du numéro de diapositive 6"/>
          <p:cNvSpPr>
            <a:spLocks noGrp="1"/>
          </p:cNvSpPr>
          <p:nvPr>
            <p:ph type="sldNum" sz="quarter" idx="12"/>
          </p:nvPr>
        </p:nvSpPr>
        <p:spPr/>
        <p:txBody>
          <a:bodyPr/>
          <a:lstStyle/>
          <a:p>
            <a:fld id="{E3E02034-B4DE-4497-BF4A-9A9B257E6F15}" type="slidenum">
              <a:rPr lang="fr-FR"/>
              <a:pPr/>
              <a:t>17</a:t>
            </a:fld>
            <a:endParaRPr lang="fr-FR"/>
          </a:p>
        </p:txBody>
      </p:sp>
      <p:sp>
        <p:nvSpPr>
          <p:cNvPr id="223234" name="Rectangle 2"/>
          <p:cNvSpPr>
            <a:spLocks noGrp="1" noChangeArrowheads="1"/>
          </p:cNvSpPr>
          <p:nvPr>
            <p:ph type="title"/>
          </p:nvPr>
        </p:nvSpPr>
        <p:spPr>
          <a:xfrm>
            <a:off x="1042988" y="188913"/>
            <a:ext cx="8101012" cy="1295400"/>
          </a:xfrm>
        </p:spPr>
        <p:txBody>
          <a:bodyPr/>
          <a:lstStyle/>
          <a:p>
            <a:pPr>
              <a:lnSpc>
                <a:spcPct val="80000"/>
              </a:lnSpc>
              <a:buFont typeface="Wingdings 3" pitchFamily="18" charset="2"/>
              <a:buNone/>
            </a:pPr>
            <a:r>
              <a:rPr lang="fr-FR" sz="2800" b="0">
                <a:solidFill>
                  <a:schemeClr val="tx1"/>
                </a:solidFill>
                <a:latin typeface="Trebuchet MS" pitchFamily="34" charset="0"/>
              </a:rPr>
              <a:t>La e.fertilisation, passer d’une logique de productivité à une logique de création de valeur ajoutée conjuguée</a:t>
            </a:r>
          </a:p>
        </p:txBody>
      </p:sp>
      <p:sp>
        <p:nvSpPr>
          <p:cNvPr id="223235" name="Rectangle 3"/>
          <p:cNvSpPr>
            <a:spLocks noGrp="1" noChangeArrowheads="1"/>
          </p:cNvSpPr>
          <p:nvPr>
            <p:ph type="body" sz="half" idx="1"/>
          </p:nvPr>
        </p:nvSpPr>
        <p:spPr>
          <a:xfrm>
            <a:off x="250825" y="1989138"/>
            <a:ext cx="5400675" cy="4248150"/>
          </a:xfrm>
        </p:spPr>
        <p:txBody>
          <a:bodyPr/>
          <a:lstStyle/>
          <a:p>
            <a:pPr>
              <a:lnSpc>
                <a:spcPct val="90000"/>
              </a:lnSpc>
              <a:buFont typeface="Wingdings" pitchFamily="2" charset="2"/>
              <a:buChar char="q"/>
            </a:pPr>
            <a:r>
              <a:rPr lang="fr-FR" sz="2200">
                <a:latin typeface="Trebuchet MS" pitchFamily="34" charset="0"/>
              </a:rPr>
              <a:t>«Ecouter» les changements en cours</a:t>
            </a:r>
          </a:p>
          <a:p>
            <a:pPr>
              <a:lnSpc>
                <a:spcPct val="90000"/>
              </a:lnSpc>
              <a:buFont typeface="Wingdings" pitchFamily="2" charset="2"/>
              <a:buChar char="q"/>
            </a:pPr>
            <a:r>
              <a:rPr lang="fr-FR" sz="2200">
                <a:latin typeface="Trebuchet MS" pitchFamily="34" charset="0"/>
              </a:rPr>
              <a:t>Mieux utiliser le capital immatériel accessible</a:t>
            </a:r>
          </a:p>
          <a:p>
            <a:pPr>
              <a:lnSpc>
                <a:spcPct val="90000"/>
              </a:lnSpc>
              <a:buFont typeface="Wingdings" pitchFamily="2" charset="2"/>
              <a:buChar char="q"/>
            </a:pPr>
            <a:r>
              <a:rPr lang="fr-FR" sz="2200">
                <a:latin typeface="Trebuchet MS" pitchFamily="34" charset="0"/>
              </a:rPr>
              <a:t>Contrer l’obsolescence accélérée des savoirs comme des services et des produits</a:t>
            </a:r>
          </a:p>
          <a:p>
            <a:pPr>
              <a:lnSpc>
                <a:spcPct val="90000"/>
              </a:lnSpc>
              <a:buFont typeface="Wingdings" pitchFamily="2" charset="2"/>
              <a:buChar char="q"/>
            </a:pPr>
            <a:r>
              <a:rPr lang="fr-FR" sz="2200">
                <a:latin typeface="Trebuchet MS" pitchFamily="34" charset="0"/>
              </a:rPr>
              <a:t>Tenir compte de la fin des effets frontières: les idées circulent aussi vite que l’argent dans les réseaux</a:t>
            </a:r>
          </a:p>
          <a:p>
            <a:pPr>
              <a:lnSpc>
                <a:spcPct val="90000"/>
              </a:lnSpc>
              <a:buClr>
                <a:srgbClr val="FF9900"/>
              </a:buClr>
              <a:buFont typeface="Monotype Sorts" charset="2"/>
              <a:buChar char="F"/>
            </a:pPr>
            <a:r>
              <a:rPr lang="fr-FR" sz="2200">
                <a:solidFill>
                  <a:schemeClr val="folHlink"/>
                </a:solidFill>
                <a:effectLst>
                  <a:outerShdw blurRad="38100" dist="38100" dir="2700000" algn="tl">
                    <a:srgbClr val="000000"/>
                  </a:outerShdw>
                </a:effectLst>
                <a:latin typeface="Trebuchet MS" pitchFamily="34" charset="0"/>
              </a:rPr>
              <a:t>L’objectif est d’encourager l’intensification des échanges pas d’encourager l’utilisation des TIC!</a:t>
            </a:r>
            <a:endParaRPr lang="fr-FR" sz="2200" b="1">
              <a:solidFill>
                <a:schemeClr val="folHlink"/>
              </a:solidFill>
              <a:effectLst>
                <a:outerShdw blurRad="38100" dist="38100" dir="2700000" algn="tl">
                  <a:srgbClr val="000000"/>
                </a:outerShdw>
              </a:effectLst>
              <a:latin typeface="Trebuchet MS" pitchFamily="34" charset="0"/>
            </a:endParaRPr>
          </a:p>
        </p:txBody>
      </p:sp>
      <p:pic>
        <p:nvPicPr>
          <p:cNvPr id="223236" name="Picture 4" descr="helpmeup"/>
          <p:cNvPicPr>
            <a:picLocks noGrp="1" noChangeAspect="1" noChangeArrowheads="1"/>
          </p:cNvPicPr>
          <p:nvPr>
            <p:ph sz="half" idx="2"/>
          </p:nvPr>
        </p:nvPicPr>
        <p:blipFill>
          <a:blip r:embed="rId2" cstate="print"/>
          <a:srcRect/>
          <a:stretch>
            <a:fillRect/>
          </a:stretch>
        </p:blipFill>
        <p:spPr>
          <a:xfrm>
            <a:off x="5795963" y="2703513"/>
            <a:ext cx="2890837" cy="2289175"/>
          </a:xfrm>
          <a:noFill/>
          <a:ln/>
        </p:spPr>
      </p:pic>
      <p:sp>
        <p:nvSpPr>
          <p:cNvPr id="223237" name="Rectangle 5"/>
          <p:cNvSpPr>
            <a:spLocks noChangeArrowheads="1"/>
          </p:cNvSpPr>
          <p:nvPr/>
        </p:nvSpPr>
        <p:spPr bwMode="auto">
          <a:xfrm>
            <a:off x="179388" y="333375"/>
            <a:ext cx="958850" cy="823913"/>
          </a:xfrm>
          <a:prstGeom prst="rect">
            <a:avLst/>
          </a:prstGeom>
          <a:noFill/>
          <a:ln w="12700" cap="sq">
            <a:noFill/>
            <a:miter lim="800000"/>
            <a:headEnd type="none" w="sm" len="sm"/>
            <a:tailEnd type="none" w="sm" len="sm"/>
          </a:ln>
          <a:effectLst/>
        </p:spPr>
        <p:txBody>
          <a:bodyPr wrap="none">
            <a:spAutoFit/>
          </a:bodyPr>
          <a:lstStyle/>
          <a:p>
            <a:r>
              <a:rPr lang="fr-FR" sz="4800">
                <a:latin typeface="Verdana" pitchFamily="34" charset="0"/>
              </a:rPr>
              <a:t>04</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ln/>
          <a:effectLst>
            <a:outerShdw dist="13470" dir="2700000" algn="ctr" rotWithShape="0">
              <a:schemeClr val="bg2"/>
            </a:outerShdw>
          </a:effectLst>
        </p:spPr>
        <p:txBody>
          <a:bodyPr lIns="92075" tIns="46038" rIns="92075" bIns="46038" anchorCtr="0">
            <a:normAutofit/>
          </a:bodyPr>
          <a:lstStyle/>
          <a:p>
            <a:pPr>
              <a:lnSpc>
                <a:spcPct val="80000"/>
              </a:lnSpc>
            </a:pPr>
            <a:r>
              <a:rPr lang="fr-FR" sz="2800" b="1" dirty="0">
                <a:solidFill>
                  <a:srgbClr val="C00000"/>
                </a:solidFill>
              </a:rPr>
              <a:t>Nous passons d’une logique </a:t>
            </a:r>
            <a:r>
              <a:rPr lang="fr-FR" sz="2800" b="1" dirty="0" smtClean="0">
                <a:solidFill>
                  <a:srgbClr val="C00000"/>
                </a:solidFill>
              </a:rPr>
              <a:t>de communauté d’entreprise </a:t>
            </a:r>
            <a:r>
              <a:rPr lang="fr-FR" sz="2800" b="1" dirty="0">
                <a:solidFill>
                  <a:srgbClr val="C00000"/>
                </a:solidFill>
              </a:rPr>
              <a:t>à une logique de communauté </a:t>
            </a:r>
            <a:r>
              <a:rPr lang="fr-FR" sz="2800" dirty="0" smtClean="0">
                <a:solidFill>
                  <a:srgbClr val="C00000"/>
                </a:solidFill>
              </a:rPr>
              <a:t>savante</a:t>
            </a:r>
            <a:endParaRPr lang="fr-FR" sz="2800" b="1" dirty="0">
              <a:solidFill>
                <a:srgbClr val="C00000"/>
              </a:solidFill>
            </a:endParaRPr>
          </a:p>
        </p:txBody>
      </p:sp>
      <p:sp>
        <p:nvSpPr>
          <p:cNvPr id="34819" name="Rectangle 3"/>
          <p:cNvSpPr>
            <a:spLocks noGrp="1" noChangeArrowheads="1"/>
          </p:cNvSpPr>
          <p:nvPr>
            <p:ph type="body" sz="half" idx="1"/>
          </p:nvPr>
        </p:nvSpPr>
        <p:spPr>
          <a:xfrm>
            <a:off x="0" y="1785926"/>
            <a:ext cx="5715008" cy="4738699"/>
          </a:xfrm>
          <a:noFill/>
          <a:ln/>
        </p:spPr>
        <p:txBody>
          <a:bodyPr lIns="92075" tIns="46038" rIns="92075" bIns="46038">
            <a:normAutofit/>
          </a:bodyPr>
          <a:lstStyle/>
          <a:p>
            <a:pPr>
              <a:buClr>
                <a:srgbClr val="9966FF"/>
              </a:buClr>
              <a:buFont typeface="Monotype Sorts" pitchFamily="2" charset="2"/>
              <a:buBlip>
                <a:blip r:embed="rId2"/>
              </a:buBlip>
            </a:pPr>
            <a:r>
              <a:rPr lang="fr-FR" sz="2000" dirty="0">
                <a:latin typeface="+mj-lt"/>
              </a:rPr>
              <a:t>Fin du patriotisme économique et intensification des échanges entre les individus </a:t>
            </a:r>
          </a:p>
          <a:p>
            <a:pPr>
              <a:buClr>
                <a:srgbClr val="9966FF"/>
              </a:buClr>
              <a:buFont typeface="Monotype Sorts" pitchFamily="2" charset="2"/>
              <a:buBlip>
                <a:blip r:embed="rId2"/>
              </a:buBlip>
            </a:pPr>
            <a:r>
              <a:rPr lang="fr-FR" sz="2000" dirty="0" smtClean="0">
                <a:latin typeface="+mj-lt"/>
              </a:rPr>
              <a:t>Bouleversement </a:t>
            </a:r>
            <a:r>
              <a:rPr lang="fr-FR" sz="2000" dirty="0">
                <a:latin typeface="+mj-lt"/>
              </a:rPr>
              <a:t>des relations </a:t>
            </a:r>
            <a:r>
              <a:rPr lang="fr-FR" sz="2000" dirty="0" smtClean="0">
                <a:latin typeface="+mj-lt"/>
              </a:rPr>
              <a:t>interpersonnelles </a:t>
            </a:r>
            <a:r>
              <a:rPr lang="fr-FR" sz="2000" dirty="0">
                <a:latin typeface="+mj-lt"/>
              </a:rPr>
              <a:t>et </a:t>
            </a:r>
            <a:r>
              <a:rPr lang="fr-FR" sz="2000" dirty="0" smtClean="0">
                <a:latin typeface="+mj-lt"/>
              </a:rPr>
              <a:t>inter-organisationnelles pour mieux utiliser le capital immatériel disponible.</a:t>
            </a:r>
          </a:p>
          <a:p>
            <a:pPr>
              <a:buClr>
                <a:srgbClr val="9966FF"/>
              </a:buClr>
              <a:buBlip>
                <a:blip r:embed="rId2"/>
              </a:buBlip>
            </a:pPr>
            <a:r>
              <a:rPr lang="fr-FR" sz="2000" dirty="0" smtClean="0">
                <a:latin typeface="+mj-lt"/>
              </a:rPr>
              <a:t>Ces communautés savantes mobilisent des savoirs qui peuvent être plus importants que celui d’une équipe dirigeante (qui pourra faire appel à eux à l’occasion). </a:t>
            </a:r>
            <a:endParaRPr lang="fr-FR" sz="2000" dirty="0">
              <a:latin typeface="+mj-lt"/>
            </a:endParaRPr>
          </a:p>
          <a:p>
            <a:pPr>
              <a:buClr>
                <a:srgbClr val="9966FF"/>
              </a:buClr>
              <a:buFont typeface="Monotype Sorts" pitchFamily="2" charset="2"/>
              <a:buBlip>
                <a:blip r:embed="rId2"/>
              </a:buBlip>
            </a:pPr>
            <a:r>
              <a:rPr lang="fr-FR" sz="2000" b="1" i="1" dirty="0">
                <a:solidFill>
                  <a:srgbClr val="C00000"/>
                </a:solidFill>
                <a:effectLst>
                  <a:outerShdw blurRad="38100" dist="38100" dir="2700000" algn="tl">
                    <a:srgbClr val="000000">
                      <a:alpha val="43137"/>
                    </a:srgbClr>
                  </a:outerShdw>
                </a:effectLst>
                <a:latin typeface="+mj-lt"/>
              </a:rPr>
              <a:t>Obligation </a:t>
            </a:r>
            <a:r>
              <a:rPr lang="fr-FR" sz="2000" b="1" i="1" dirty="0" smtClean="0">
                <a:solidFill>
                  <a:srgbClr val="C00000"/>
                </a:solidFill>
                <a:effectLst>
                  <a:outerShdw blurRad="38100" dist="38100" dir="2700000" algn="tl">
                    <a:srgbClr val="000000">
                      <a:alpha val="43137"/>
                    </a:srgbClr>
                  </a:outerShdw>
                </a:effectLst>
                <a:latin typeface="+mj-lt"/>
              </a:rPr>
              <a:t>d’éviter de constituer des communautés « silos »</a:t>
            </a:r>
            <a:endParaRPr lang="fr-FR" sz="2000" b="1" i="1" dirty="0">
              <a:solidFill>
                <a:srgbClr val="C00000"/>
              </a:solidFill>
              <a:effectLst>
                <a:outerShdw blurRad="38100" dist="38100" dir="2700000" algn="tl">
                  <a:srgbClr val="000000">
                    <a:alpha val="43137"/>
                  </a:srgbClr>
                </a:outerShdw>
              </a:effectLst>
              <a:latin typeface="+mj-lt"/>
            </a:endParaRPr>
          </a:p>
          <a:p>
            <a:pPr>
              <a:buFont typeface="Wingdings 3" pitchFamily="18" charset="2"/>
              <a:buNone/>
            </a:pPr>
            <a:endParaRPr lang="fr-FR" sz="2000" dirty="0"/>
          </a:p>
        </p:txBody>
      </p:sp>
      <p:pic>
        <p:nvPicPr>
          <p:cNvPr id="34820" name="Picture 4" descr="helpmeup"/>
          <p:cNvPicPr>
            <a:picLocks noGrp="1" noChangeAspect="1" noChangeArrowheads="1"/>
          </p:cNvPicPr>
          <p:nvPr>
            <p:ph sz="half" idx="2"/>
          </p:nvPr>
        </p:nvPicPr>
        <p:blipFill>
          <a:blip r:embed="rId3" cstate="print"/>
          <a:srcRect/>
          <a:stretch>
            <a:fillRect/>
          </a:stretch>
        </p:blipFill>
        <p:spPr>
          <a:xfrm>
            <a:off x="5684846" y="2357430"/>
            <a:ext cx="3219441" cy="2308757"/>
          </a:xfrm>
          <a:noFill/>
          <a:ln/>
        </p:spPr>
      </p:pic>
      <p:sp>
        <p:nvSpPr>
          <p:cNvPr id="5" name="Espace réservé du numéro de diapositive 6"/>
          <p:cNvSpPr>
            <a:spLocks noGrp="1"/>
          </p:cNvSpPr>
          <p:nvPr>
            <p:ph type="sldNum" sz="quarter" idx="12"/>
          </p:nvPr>
        </p:nvSpPr>
        <p:spPr/>
        <p:txBody>
          <a:bodyPr/>
          <a:lstStyle/>
          <a:p>
            <a:fld id="{6E26D8F7-7827-4370-8D8D-51F6F82942D4}" type="slidenum">
              <a:rPr lang="fr-FR"/>
              <a:pPr/>
              <a:t>18</a:t>
            </a:fld>
            <a:endParaRPr lang="fr-FR"/>
          </a:p>
        </p:txBody>
      </p:sp>
      <p:sp>
        <p:nvSpPr>
          <p:cNvPr id="6" name="Espace réservé du pied de page 5"/>
          <p:cNvSpPr>
            <a:spLocks noGrp="1"/>
          </p:cNvSpPr>
          <p:nvPr>
            <p:ph type="ftr" sz="quarter" idx="11"/>
          </p:nvPr>
        </p:nvSpPr>
        <p:spPr/>
        <p:txBody>
          <a:bodyPr/>
          <a:lstStyle/>
          <a:p>
            <a:r>
              <a:rPr lang="fr-FR" dirty="0" smtClean="0"/>
              <a:t>Ettighoffer Copyright 2009</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2000"/>
                                        <p:tgtEl>
                                          <p:spTgt spid="348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wipe(left)">
                                      <p:cBhvr>
                                        <p:cTn id="12" dur="500"/>
                                        <p:tgtEl>
                                          <p:spTgt spid="348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819">
                                            <p:txEl>
                                              <p:pRg st="1" end="1"/>
                                            </p:txEl>
                                          </p:spTgt>
                                        </p:tgtEl>
                                        <p:attrNameLst>
                                          <p:attrName>style.visibility</p:attrName>
                                        </p:attrNameLst>
                                      </p:cBhvr>
                                      <p:to>
                                        <p:strVal val="visible"/>
                                      </p:to>
                                    </p:set>
                                    <p:animEffect transition="in" filter="wipe(left)">
                                      <p:cBhvr>
                                        <p:cTn id="17" dur="500"/>
                                        <p:tgtEl>
                                          <p:spTgt spid="348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819">
                                            <p:txEl>
                                              <p:pRg st="2" end="2"/>
                                            </p:txEl>
                                          </p:spTgt>
                                        </p:tgtEl>
                                        <p:attrNameLst>
                                          <p:attrName>style.visibility</p:attrName>
                                        </p:attrNameLst>
                                      </p:cBhvr>
                                      <p:to>
                                        <p:strVal val="visible"/>
                                      </p:to>
                                    </p:set>
                                    <p:animEffect transition="in" filter="wipe(left)">
                                      <p:cBhvr>
                                        <p:cTn id="22" dur="500"/>
                                        <p:tgtEl>
                                          <p:spTgt spid="348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4819">
                                            <p:txEl>
                                              <p:pRg st="3" end="3"/>
                                            </p:txEl>
                                          </p:spTgt>
                                        </p:tgtEl>
                                        <p:attrNameLst>
                                          <p:attrName>style.visibility</p:attrName>
                                        </p:attrNameLst>
                                      </p:cBhvr>
                                      <p:to>
                                        <p:strVal val="visible"/>
                                      </p:to>
                                    </p:set>
                                    <p:animEffect transition="in" filter="wipe(left)">
                                      <p:cBhvr>
                                        <p:cTn id="27" dur="500"/>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348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5"/>
          <p:cNvSpPr>
            <a:spLocks noGrp="1"/>
          </p:cNvSpPr>
          <p:nvPr>
            <p:ph type="sldNum" sz="quarter" idx="12"/>
          </p:nvPr>
        </p:nvSpPr>
        <p:spPr/>
        <p:txBody>
          <a:bodyPr/>
          <a:lstStyle/>
          <a:p>
            <a:fld id="{06C8E1F5-E669-4ADC-90CD-BD471B58D67B}" type="slidenum">
              <a:rPr lang="fr-FR"/>
              <a:pPr/>
              <a:t>19</a:t>
            </a:fld>
            <a:endParaRPr lang="fr-FR"/>
          </a:p>
        </p:txBody>
      </p:sp>
      <p:sp>
        <p:nvSpPr>
          <p:cNvPr id="12290" name="Rectangle 2"/>
          <p:cNvSpPr>
            <a:spLocks noGrp="1" noChangeArrowheads="1"/>
          </p:cNvSpPr>
          <p:nvPr>
            <p:ph type="title"/>
          </p:nvPr>
        </p:nvSpPr>
        <p:spPr>
          <a:xfrm>
            <a:off x="395288" y="228600"/>
            <a:ext cx="8672512" cy="1255713"/>
          </a:xfrm>
        </p:spPr>
        <p:txBody>
          <a:bodyPr>
            <a:normAutofit/>
          </a:bodyPr>
          <a:lstStyle/>
          <a:p>
            <a:pPr>
              <a:lnSpc>
                <a:spcPct val="90000"/>
              </a:lnSpc>
            </a:pPr>
            <a:r>
              <a:rPr lang="fr-FR" sz="3200" dirty="0" smtClean="0">
                <a:solidFill>
                  <a:srgbClr val="C00000"/>
                </a:solidFill>
                <a:effectLst>
                  <a:outerShdw blurRad="38100" dist="38100" dir="2700000" algn="tl">
                    <a:srgbClr val="000000"/>
                  </a:outerShdw>
                </a:effectLst>
              </a:rPr>
              <a:t>Communauté savante, l’Entreprise investit sur le « réseau qui sait »! </a:t>
            </a:r>
            <a:endParaRPr lang="fr-FR" sz="3200" dirty="0">
              <a:solidFill>
                <a:srgbClr val="C00000"/>
              </a:solidFill>
              <a:effectLst>
                <a:outerShdw blurRad="38100" dist="38100" dir="2700000" algn="tl">
                  <a:srgbClr val="000000"/>
                </a:outerShdw>
              </a:effectLst>
            </a:endParaRPr>
          </a:p>
        </p:txBody>
      </p:sp>
      <p:sp>
        <p:nvSpPr>
          <p:cNvPr id="12291" name="Rectangle 3"/>
          <p:cNvSpPr>
            <a:spLocks noGrp="1" noChangeArrowheads="1"/>
          </p:cNvSpPr>
          <p:nvPr>
            <p:ph type="body" idx="1"/>
          </p:nvPr>
        </p:nvSpPr>
        <p:spPr>
          <a:xfrm>
            <a:off x="214282" y="1643050"/>
            <a:ext cx="8643998" cy="4757750"/>
          </a:xfrm>
        </p:spPr>
        <p:txBody>
          <a:bodyPr>
            <a:noAutofit/>
          </a:bodyPr>
          <a:lstStyle/>
          <a:p>
            <a:pPr>
              <a:buBlip>
                <a:blip r:embed="rId2"/>
              </a:buBlip>
            </a:pPr>
            <a:r>
              <a:rPr lang="fr-FR" sz="1800" dirty="0" smtClean="0">
                <a:latin typeface="+mj-lt"/>
              </a:rPr>
              <a:t>Le réseau relationnel devient partie intégrante du capital immatériel de l’entreprise.</a:t>
            </a:r>
          </a:p>
          <a:p>
            <a:pPr>
              <a:buBlip>
                <a:blip r:embed="rId2"/>
              </a:buBlip>
            </a:pPr>
            <a:r>
              <a:rPr lang="fr-FR" sz="1800" dirty="0" smtClean="0">
                <a:latin typeface="+mj-lt"/>
              </a:rPr>
              <a:t>Les entrepreneurs les plus offensifs en matière d’innovation dépensent moins de temps dans la gestion de leur réseau traditionnel  et beaucoup plus de temps pour des relations éphémères avec des étrangers. </a:t>
            </a:r>
          </a:p>
          <a:p>
            <a:pPr>
              <a:buBlip>
                <a:blip r:embed="rId2"/>
              </a:buBlip>
            </a:pPr>
            <a:r>
              <a:rPr lang="fr-FR" sz="1800" dirty="0" smtClean="0">
                <a:latin typeface="+mj-lt"/>
              </a:rPr>
              <a:t>"Les Réseaux deviennent le lieu pour l'innovation », La </a:t>
            </a:r>
            <a:r>
              <a:rPr lang="fr-FR" sz="1800" dirty="0">
                <a:latin typeface="+mj-lt"/>
              </a:rPr>
              <a:t>communauté professionnelle </a:t>
            </a:r>
            <a:r>
              <a:rPr lang="fr-FR" sz="1800" dirty="0" smtClean="0">
                <a:latin typeface="+mj-lt"/>
              </a:rPr>
              <a:t>devient un réseau savant qui peut mobiliser des savoirs précieux. </a:t>
            </a:r>
          </a:p>
          <a:p>
            <a:pPr>
              <a:buBlip>
                <a:blip r:embed="rId2"/>
              </a:buBlip>
            </a:pPr>
            <a:r>
              <a:rPr lang="fr-FR" sz="1800" dirty="0" smtClean="0">
                <a:latin typeface="+mj-lt"/>
              </a:rPr>
              <a:t>Ils forment une </a:t>
            </a:r>
            <a:r>
              <a:rPr lang="fr-FR" sz="1800" dirty="0">
                <a:latin typeface="+mj-lt"/>
              </a:rPr>
              <a:t>caisse de résonance des « bas bruits » dans l’écosystème de </a:t>
            </a:r>
            <a:r>
              <a:rPr lang="fr-FR" sz="1800" dirty="0" smtClean="0">
                <a:latin typeface="+mj-lt"/>
              </a:rPr>
              <a:t>l’entreprise et </a:t>
            </a:r>
            <a:r>
              <a:rPr lang="fr-FR" sz="1800" dirty="0">
                <a:latin typeface="+mj-lt"/>
              </a:rPr>
              <a:t>permet d’anticiper les problèmes </a:t>
            </a:r>
            <a:r>
              <a:rPr lang="fr-FR" sz="1800" dirty="0" smtClean="0">
                <a:latin typeface="+mj-lt"/>
              </a:rPr>
              <a:t>qu’elle pourrait  </a:t>
            </a:r>
            <a:r>
              <a:rPr lang="fr-FR" sz="1800" dirty="0">
                <a:latin typeface="+mj-lt"/>
              </a:rPr>
              <a:t>avoir! </a:t>
            </a:r>
          </a:p>
          <a:p>
            <a:pPr>
              <a:buBlip>
                <a:blip r:embed="rId2"/>
              </a:buBlip>
            </a:pPr>
            <a:r>
              <a:rPr lang="fr-FR" sz="1800" dirty="0" smtClean="0">
                <a:solidFill>
                  <a:srgbClr val="C00000"/>
                </a:solidFill>
                <a:effectLst>
                  <a:outerShdw blurRad="38100" dist="38100" dir="2700000" algn="tl">
                    <a:srgbClr val="000000">
                      <a:alpha val="43137"/>
                    </a:srgbClr>
                  </a:outerShdw>
                </a:effectLst>
                <a:latin typeface="+mj-lt"/>
              </a:rPr>
              <a:t>L'organisation en réseau passe progressivement de la spécialisation des individus, à la spécialisation des réseaux. </a:t>
            </a:r>
            <a:endParaRPr lang="fr-FR" sz="1800" dirty="0">
              <a:solidFill>
                <a:srgbClr val="C00000"/>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a:t>Eurotechnopolis Institut Copyright 2003</a:t>
            </a:r>
          </a:p>
        </p:txBody>
      </p:sp>
      <p:sp>
        <p:nvSpPr>
          <p:cNvPr id="4" name="Espace réservé du numéro de diapositive 3"/>
          <p:cNvSpPr>
            <a:spLocks noGrp="1"/>
          </p:cNvSpPr>
          <p:nvPr>
            <p:ph type="sldNum" sz="quarter" idx="12"/>
          </p:nvPr>
        </p:nvSpPr>
        <p:spPr/>
        <p:txBody>
          <a:bodyPr/>
          <a:lstStyle/>
          <a:p>
            <a:fld id="{74B12B01-9429-4513-94D5-EA5AD36F491D}" type="slidenum">
              <a:rPr lang="fr-FR"/>
              <a:pPr/>
              <a:t>20</a:t>
            </a:fld>
            <a:endParaRPr lang="fr-FR"/>
          </a:p>
        </p:txBody>
      </p:sp>
      <p:sp>
        <p:nvSpPr>
          <p:cNvPr id="9218" name="Text Box 2"/>
          <p:cNvSpPr txBox="1">
            <a:spLocks noChangeArrowheads="1"/>
          </p:cNvSpPr>
          <p:nvPr/>
        </p:nvSpPr>
        <p:spPr bwMode="auto">
          <a:xfrm>
            <a:off x="3048000" y="1143000"/>
            <a:ext cx="5715000" cy="1573213"/>
          </a:xfrm>
          <a:prstGeom prst="rect">
            <a:avLst/>
          </a:prstGeom>
          <a:noFill/>
          <a:ln w="9525">
            <a:noFill/>
            <a:miter lim="800000"/>
            <a:headEnd/>
            <a:tailEnd/>
          </a:ln>
          <a:effectLst/>
        </p:spPr>
        <p:txBody>
          <a:bodyPr>
            <a:spAutoFit/>
          </a:bodyPr>
          <a:lstStyle/>
          <a:p>
            <a:pPr algn="r">
              <a:lnSpc>
                <a:spcPct val="80000"/>
              </a:lnSpc>
              <a:spcBef>
                <a:spcPct val="50000"/>
              </a:spcBef>
            </a:pPr>
            <a:r>
              <a:rPr lang="fr-FR" sz="2800" i="1">
                <a:solidFill>
                  <a:srgbClr val="FF9900"/>
                </a:solidFill>
                <a:effectLst>
                  <a:outerShdw blurRad="38100" dist="38100" dir="2700000" algn="tl">
                    <a:srgbClr val="000000"/>
                  </a:outerShdw>
                </a:effectLst>
                <a:latin typeface="Tahoma" pitchFamily="34" charset="0"/>
              </a:rPr>
              <a:t>« Je m’intéresse au futur parce que c’est là que je vais passer le reste de ma vie. »</a:t>
            </a:r>
          </a:p>
          <a:p>
            <a:pPr algn="r">
              <a:spcBef>
                <a:spcPct val="50000"/>
              </a:spcBef>
            </a:pPr>
            <a:r>
              <a:rPr lang="fr-FR" sz="2000">
                <a:solidFill>
                  <a:srgbClr val="FF9900"/>
                </a:solidFill>
                <a:latin typeface="Tahoma" pitchFamily="34" charset="0"/>
              </a:rPr>
              <a:t>Albert Einstein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5"/>
          <p:cNvSpPr>
            <a:spLocks noGrp="1"/>
          </p:cNvSpPr>
          <p:nvPr>
            <p:ph type="sldNum" sz="quarter" idx="12"/>
          </p:nvPr>
        </p:nvSpPr>
        <p:spPr/>
        <p:txBody>
          <a:bodyPr/>
          <a:lstStyle/>
          <a:p>
            <a:fld id="{AD8E0D99-7FA1-45E3-8C38-068A539F8997}" type="slidenum">
              <a:rPr lang="fr-FR"/>
              <a:pPr/>
              <a:t>21</a:t>
            </a:fld>
            <a:endParaRPr lang="fr-FR"/>
          </a:p>
        </p:txBody>
      </p:sp>
      <p:sp>
        <p:nvSpPr>
          <p:cNvPr id="126978" name="Rectangle 2"/>
          <p:cNvSpPr>
            <a:spLocks noGrp="1" noChangeArrowheads="1"/>
          </p:cNvSpPr>
          <p:nvPr>
            <p:ph type="title"/>
          </p:nvPr>
        </p:nvSpPr>
        <p:spPr>
          <a:xfrm>
            <a:off x="285720" y="274638"/>
            <a:ext cx="8643998" cy="1425575"/>
          </a:xfrm>
        </p:spPr>
        <p:txBody>
          <a:bodyPr>
            <a:normAutofit fontScale="90000"/>
          </a:bodyPr>
          <a:lstStyle/>
          <a:p>
            <a:pPr>
              <a:lnSpc>
                <a:spcPct val="80000"/>
              </a:lnSpc>
            </a:pPr>
            <a:r>
              <a:rPr lang="fr-FR" sz="3100" dirty="0" smtClean="0">
                <a:solidFill>
                  <a:srgbClr val="FF0000"/>
                </a:solidFill>
              </a:rPr>
              <a:t>Intelligence Economique: les réseaux savants aident à la surveillance des évolutions des sciences et des techniques</a:t>
            </a:r>
            <a:r>
              <a:rPr lang="fr-FR" sz="2800" dirty="0" smtClean="0"/>
              <a:t/>
            </a:r>
            <a:br>
              <a:rPr lang="fr-FR" sz="2800" dirty="0" smtClean="0"/>
            </a:br>
            <a:endParaRPr lang="fr-FR" sz="2800" dirty="0">
              <a:solidFill>
                <a:srgbClr val="C00000"/>
              </a:solidFill>
              <a:effectLst>
                <a:outerShdw blurRad="38100" dist="38100" dir="2700000" algn="tl">
                  <a:srgbClr val="000000"/>
                </a:outerShdw>
              </a:effectLst>
            </a:endParaRPr>
          </a:p>
        </p:txBody>
      </p:sp>
      <p:sp>
        <p:nvSpPr>
          <p:cNvPr id="126979" name="Rectangle 3"/>
          <p:cNvSpPr>
            <a:spLocks noGrp="1" noChangeArrowheads="1"/>
          </p:cNvSpPr>
          <p:nvPr>
            <p:ph type="body" idx="1"/>
          </p:nvPr>
        </p:nvSpPr>
        <p:spPr>
          <a:xfrm>
            <a:off x="0" y="2060575"/>
            <a:ext cx="6858017" cy="4035425"/>
          </a:xfrm>
        </p:spPr>
        <p:txBody>
          <a:bodyPr>
            <a:normAutofit/>
          </a:bodyPr>
          <a:lstStyle/>
          <a:p>
            <a:pPr>
              <a:lnSpc>
                <a:spcPct val="90000"/>
              </a:lnSpc>
              <a:buBlip>
                <a:blip r:embed="rId3"/>
              </a:buBlip>
            </a:pPr>
            <a:r>
              <a:rPr lang="fr-FR" sz="2400" dirty="0">
                <a:latin typeface="+mj-lt"/>
              </a:rPr>
              <a:t>La disparition d’US-</a:t>
            </a:r>
            <a:r>
              <a:rPr lang="fr-FR" sz="2400" dirty="0" err="1">
                <a:latin typeface="+mj-lt"/>
              </a:rPr>
              <a:t>steel</a:t>
            </a:r>
            <a:r>
              <a:rPr lang="fr-FR" sz="2400" dirty="0">
                <a:latin typeface="+mj-lt"/>
              </a:rPr>
              <a:t> </a:t>
            </a:r>
            <a:r>
              <a:rPr lang="fr-FR" sz="2400" dirty="0" smtClean="0">
                <a:latin typeface="+mj-lt"/>
              </a:rPr>
              <a:t>(acier </a:t>
            </a:r>
            <a:r>
              <a:rPr lang="fr-FR" sz="2400" dirty="0">
                <a:latin typeface="+mj-lt"/>
              </a:rPr>
              <a:t>électrique</a:t>
            </a:r>
            <a:r>
              <a:rPr lang="fr-FR" sz="2400" dirty="0" smtClean="0">
                <a:latin typeface="+mj-lt"/>
              </a:rPr>
              <a:t>)</a:t>
            </a:r>
          </a:p>
          <a:p>
            <a:pPr>
              <a:lnSpc>
                <a:spcPct val="90000"/>
              </a:lnSpc>
              <a:buBlip>
                <a:blip r:embed="rId3"/>
              </a:buBlip>
            </a:pPr>
            <a:r>
              <a:rPr lang="fr-FR" sz="2400" dirty="0" smtClean="0">
                <a:latin typeface="+mj-lt"/>
              </a:rPr>
              <a:t>Disparition de Polaroid (numérisation)</a:t>
            </a:r>
            <a:endParaRPr lang="fr-FR" sz="2400" dirty="0">
              <a:latin typeface="+mj-lt"/>
            </a:endParaRPr>
          </a:p>
          <a:p>
            <a:pPr>
              <a:lnSpc>
                <a:spcPct val="90000"/>
              </a:lnSpc>
              <a:buBlip>
                <a:blip r:embed="rId3"/>
              </a:buBlip>
            </a:pPr>
            <a:r>
              <a:rPr lang="fr-FR" sz="2400" dirty="0">
                <a:latin typeface="+mj-lt"/>
              </a:rPr>
              <a:t>DEC (micro-informatique)</a:t>
            </a:r>
          </a:p>
          <a:p>
            <a:pPr>
              <a:lnSpc>
                <a:spcPct val="90000"/>
              </a:lnSpc>
              <a:buBlip>
                <a:blip r:embed="rId3"/>
              </a:buBlip>
            </a:pPr>
            <a:r>
              <a:rPr lang="fr-FR" sz="2400" dirty="0">
                <a:latin typeface="+mj-lt"/>
              </a:rPr>
              <a:t>Compaq ( vendre avant de produire)</a:t>
            </a:r>
          </a:p>
          <a:p>
            <a:pPr>
              <a:lnSpc>
                <a:spcPct val="90000"/>
              </a:lnSpc>
              <a:buBlip>
                <a:blip r:embed="rId3"/>
              </a:buBlip>
            </a:pPr>
            <a:r>
              <a:rPr lang="fr-FR" sz="2400" dirty="0">
                <a:latin typeface="+mj-lt"/>
              </a:rPr>
              <a:t>Gauthier, raquettes en bois contre raquettes en composites</a:t>
            </a:r>
          </a:p>
          <a:p>
            <a:pPr>
              <a:lnSpc>
                <a:spcPct val="90000"/>
              </a:lnSpc>
              <a:buFont typeface="Monotype Sorts" charset="2"/>
              <a:buChar char="F"/>
            </a:pPr>
            <a:r>
              <a:rPr lang="fr-FR" sz="2400" dirty="0">
                <a:solidFill>
                  <a:srgbClr val="C00000"/>
                </a:solidFill>
                <a:effectLst>
                  <a:outerShdw blurRad="38100" dist="38100" dir="2700000" algn="tl">
                    <a:srgbClr val="000000"/>
                  </a:outerShdw>
                </a:effectLst>
                <a:latin typeface="+mj-lt"/>
              </a:rPr>
              <a:t> </a:t>
            </a:r>
            <a:r>
              <a:rPr lang="fr-FR" sz="2400" dirty="0" smtClean="0">
                <a:solidFill>
                  <a:srgbClr val="C00000"/>
                </a:solidFill>
                <a:effectLst>
                  <a:outerShdw blurRad="38100" dist="38100" dir="2700000" algn="tl">
                    <a:srgbClr val="000000"/>
                  </a:outerShdw>
                </a:effectLst>
                <a:latin typeface="+mj-lt"/>
              </a:rPr>
              <a:t>Echecs dus non aux manques de capitaux mais à l’incapacité à entendre les « bruits » annonçant des changements majeurs</a:t>
            </a:r>
            <a:endParaRPr lang="fr-FR" sz="2400" dirty="0">
              <a:solidFill>
                <a:srgbClr val="C00000"/>
              </a:solidFill>
              <a:effectLst>
                <a:outerShdw blurRad="38100" dist="38100" dir="2700000" algn="tl">
                  <a:srgbClr val="000000"/>
                </a:outerShdw>
              </a:effectLst>
              <a:latin typeface="+mj-lt"/>
            </a:endParaRPr>
          </a:p>
        </p:txBody>
      </p:sp>
      <p:pic>
        <p:nvPicPr>
          <p:cNvPr id="6" name="Picture 4" descr="A-Einstein-E=mc2-JoseGarcia"/>
          <p:cNvPicPr>
            <a:picLocks noChangeAspect="1" noChangeArrowheads="1" noCrop="1"/>
          </p:cNvPicPr>
          <p:nvPr/>
        </p:nvPicPr>
        <p:blipFill>
          <a:blip r:embed="rId4" cstate="print"/>
          <a:srcRect/>
          <a:stretch>
            <a:fillRect/>
          </a:stretch>
        </p:blipFill>
        <p:spPr>
          <a:xfrm>
            <a:off x="6429388" y="1500174"/>
            <a:ext cx="2463767" cy="2714644"/>
          </a:xfrm>
          <a:prstGeom prst="rect">
            <a:avLst/>
          </a:prstGeo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sai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71472" y="2285992"/>
            <a:ext cx="8229600" cy="1471610"/>
          </a:xfrm>
        </p:spPr>
        <p:txBody>
          <a:bodyPr>
            <a:normAutofit/>
          </a:bodyPr>
          <a:lstStyle/>
          <a:p>
            <a:r>
              <a:rPr lang="fr-FR" sz="4000" dirty="0" smtClean="0">
                <a:solidFill>
                  <a:srgbClr val="C00000"/>
                </a:solidFill>
              </a:rPr>
              <a:t>III – L’Entreprise entre dans une économie des Idées</a:t>
            </a:r>
            <a:endParaRPr lang="fr-FR" sz="4000" dirty="0">
              <a:solidFill>
                <a:srgbClr val="C00000"/>
              </a:solidFill>
            </a:endParaRPr>
          </a:p>
        </p:txBody>
      </p:sp>
      <p:sp>
        <p:nvSpPr>
          <p:cNvPr id="5" name="Rectangle 5"/>
          <p:cNvSpPr>
            <a:spLocks noGrp="1" noChangeArrowheads="1"/>
          </p:cNvSpPr>
          <p:nvPr>
            <p:ph type="subTitle" idx="1"/>
          </p:nvPr>
        </p:nvSpPr>
        <p:spPr bwMode="auto">
          <a:xfrm>
            <a:off x="3500430" y="428604"/>
            <a:ext cx="5257792" cy="1383186"/>
          </a:xfrm>
          <a:prstGeom prst="rect">
            <a:avLst/>
          </a:prstGeom>
          <a:noFill/>
          <a:ln w="9525">
            <a:noFill/>
            <a:miter lim="800000"/>
            <a:headEnd/>
            <a:tailEnd/>
          </a:ln>
          <a:effectLst/>
        </p:spPr>
        <p:txBody>
          <a:bodyPr>
            <a:normAutofit lnSpcReduction="10000"/>
          </a:bodyPr>
          <a:lstStyle/>
          <a:p>
            <a:pPr marL="342900" indent="-342900" algn="r">
              <a:lnSpc>
                <a:spcPct val="90000"/>
              </a:lnSpc>
              <a:spcBef>
                <a:spcPct val="20000"/>
              </a:spcBef>
              <a:buClr>
                <a:schemeClr val="hlink"/>
              </a:buClr>
              <a:defRPr/>
            </a:pPr>
            <a:r>
              <a:rPr lang="fr-FR" sz="2400" i="1" dirty="0">
                <a:solidFill>
                  <a:srgbClr val="008000"/>
                </a:solidFill>
                <a:effectLst>
                  <a:outerShdw blurRad="38100" dist="38100" dir="2700000" algn="tl">
                    <a:srgbClr val="000000"/>
                  </a:outerShdw>
                </a:effectLst>
              </a:rPr>
              <a:t>   «</a:t>
            </a:r>
            <a:r>
              <a:rPr lang="fr-FR" sz="2400" i="1" dirty="0">
                <a:effectLst>
                  <a:outerShdw blurRad="38100" dist="38100" dir="2700000" algn="tl">
                    <a:srgbClr val="000000"/>
                  </a:outerShdw>
                </a:effectLst>
              </a:rPr>
              <a:t> Aujourd’hui les capitaux vont dans les entreprises où l’on innove et les talents là où l’on peut créer et imaginer ».</a:t>
            </a:r>
            <a:endParaRPr lang="fr-FR" sz="3200" i="1" dirty="0">
              <a:effectLst>
                <a:outerShdw blurRad="38100" dist="38100" dir="2700000" algn="tl">
                  <a:srgbClr val="000000"/>
                </a:outerShdw>
              </a:effectLst>
            </a:endParaRPr>
          </a:p>
        </p:txBody>
      </p:sp>
      <p:sp>
        <p:nvSpPr>
          <p:cNvPr id="7" name="Rectangle 6"/>
          <p:cNvSpPr/>
          <p:nvPr/>
        </p:nvSpPr>
        <p:spPr>
          <a:xfrm>
            <a:off x="285720" y="4643446"/>
            <a:ext cx="6643734" cy="1631216"/>
          </a:xfrm>
          <a:prstGeom prst="rect">
            <a:avLst/>
          </a:prstGeom>
        </p:spPr>
        <p:txBody>
          <a:bodyPr wrap="square">
            <a:spAutoFit/>
          </a:bodyPr>
          <a:lstStyle/>
          <a:p>
            <a:pPr>
              <a:defRPr/>
            </a:pPr>
            <a:r>
              <a:rPr lang="fr-FR" sz="2000" b="1" dirty="0" smtClean="0">
                <a:effectLst>
                  <a:outerShdw blurRad="38100" dist="38100" dir="2700000" algn="tl">
                    <a:srgbClr val="000000">
                      <a:alpha val="43137"/>
                    </a:srgbClr>
                  </a:outerShdw>
                </a:effectLst>
                <a:latin typeface="+mj-lt"/>
              </a:rPr>
              <a:t>L'économie des objets est différente de celle des idées. L'une est physique, finie, grosse consommatrice de ressources et débouche sur la pénurie. L'autre immatérielle ouvre un champ inimaginable et inépuisable. </a:t>
            </a:r>
            <a:endParaRPr lang="fr-FR" sz="2000" b="1" dirty="0">
              <a:effectLst>
                <a:outerShdw blurRad="38100" dist="38100" dir="2700000" algn="tl">
                  <a:srgbClr val="000000">
                    <a:alpha val="43137"/>
                  </a:srgbClr>
                </a:outerShdw>
              </a:effectLst>
              <a:latin typeface="+mj-lt"/>
            </a:endParaRPr>
          </a:p>
        </p:txBody>
      </p:sp>
      <p:pic>
        <p:nvPicPr>
          <p:cNvPr id="168962" name="Picture 2" descr="D:\Mes documents\Mes images\images pour conf&amp; blogs\mail_marche.gif"/>
          <p:cNvPicPr>
            <a:picLocks noChangeAspect="1" noChangeArrowheads="1" noCrop="1"/>
          </p:cNvPicPr>
          <p:nvPr/>
        </p:nvPicPr>
        <p:blipFill>
          <a:blip r:embed="rId2" cstate="print"/>
          <a:srcRect/>
          <a:stretch>
            <a:fillRect/>
          </a:stretch>
        </p:blipFill>
        <p:spPr bwMode="auto">
          <a:xfrm>
            <a:off x="6929454" y="3857628"/>
            <a:ext cx="1790700" cy="280035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numéro de diapositive 5"/>
          <p:cNvSpPr>
            <a:spLocks noGrp="1"/>
          </p:cNvSpPr>
          <p:nvPr>
            <p:ph type="sldNum" sz="quarter" idx="12"/>
          </p:nvPr>
        </p:nvSpPr>
        <p:spPr>
          <a:xfrm>
            <a:off x="8001000" y="6248400"/>
            <a:ext cx="685800" cy="457200"/>
          </a:xfrm>
          <a:noFill/>
        </p:spPr>
        <p:txBody>
          <a:bodyPr/>
          <a:lstStyle/>
          <a:p>
            <a:fld id="{337B2B3B-B99B-45E7-82AB-387C4EEFF61A}" type="slidenum">
              <a:rPr lang="fr-FR" smtClean="0"/>
              <a:pPr/>
              <a:t>23</a:t>
            </a:fld>
            <a:endParaRPr lang="fr-FR" smtClean="0"/>
          </a:p>
        </p:txBody>
      </p:sp>
      <p:sp>
        <p:nvSpPr>
          <p:cNvPr id="13315" name="Rectangle 2"/>
          <p:cNvSpPr>
            <a:spLocks noGrp="1" noChangeArrowheads="1"/>
          </p:cNvSpPr>
          <p:nvPr>
            <p:ph type="title"/>
          </p:nvPr>
        </p:nvSpPr>
        <p:spPr>
          <a:xfrm>
            <a:off x="179388" y="333375"/>
            <a:ext cx="8664575" cy="936625"/>
          </a:xfrm>
        </p:spPr>
        <p:txBody>
          <a:bodyPr>
            <a:noAutofit/>
          </a:bodyPr>
          <a:lstStyle/>
          <a:p>
            <a:pPr eaLnBrk="1" hangingPunct="1">
              <a:lnSpc>
                <a:spcPct val="90000"/>
              </a:lnSpc>
            </a:pPr>
            <a:r>
              <a:rPr lang="fr-FR" sz="3200" b="0" dirty="0" smtClean="0">
                <a:solidFill>
                  <a:srgbClr val="C00000"/>
                </a:solidFill>
                <a:effectLst/>
                <a:latin typeface="Copperplate Gothic Bold" pitchFamily="34" charset="0"/>
              </a:rPr>
              <a:t>L’économie des idées est la Clé du succès pour dominer ses marchés!</a:t>
            </a:r>
          </a:p>
        </p:txBody>
      </p:sp>
      <p:sp>
        <p:nvSpPr>
          <p:cNvPr id="75779" name="Rectangle 3"/>
          <p:cNvSpPr>
            <a:spLocks noGrp="1" noChangeArrowheads="1"/>
          </p:cNvSpPr>
          <p:nvPr>
            <p:ph type="body" idx="1"/>
          </p:nvPr>
        </p:nvSpPr>
        <p:spPr>
          <a:xfrm>
            <a:off x="142844" y="1700212"/>
            <a:ext cx="5257831" cy="3729051"/>
          </a:xfrm>
        </p:spPr>
        <p:txBody>
          <a:bodyPr>
            <a:normAutofit fontScale="92500" lnSpcReduction="10000"/>
          </a:bodyPr>
          <a:lstStyle/>
          <a:p>
            <a:pPr eaLnBrk="1" hangingPunct="1">
              <a:lnSpc>
                <a:spcPct val="80000"/>
              </a:lnSpc>
              <a:defRPr/>
            </a:pPr>
            <a:r>
              <a:rPr lang="fr-FR" sz="2000" dirty="0" smtClean="0">
                <a:latin typeface="+mj-lt"/>
              </a:rPr>
              <a:t>Sony sort quatre idées de produits par jour en moyenne. Seule une faible quantité, environ deux cents, vont pouvoir survivre sur leurs marchés. </a:t>
            </a:r>
          </a:p>
          <a:p>
            <a:pPr eaLnBrk="1" hangingPunct="1">
              <a:lnSpc>
                <a:spcPct val="80000"/>
              </a:lnSpc>
              <a:defRPr/>
            </a:pPr>
            <a:endParaRPr lang="fr-FR" sz="2000" dirty="0" smtClean="0">
              <a:latin typeface="+mj-lt"/>
            </a:endParaRPr>
          </a:p>
          <a:p>
            <a:pPr eaLnBrk="1" hangingPunct="1">
              <a:lnSpc>
                <a:spcPct val="80000"/>
              </a:lnSpc>
              <a:defRPr/>
            </a:pPr>
            <a:r>
              <a:rPr lang="fr-FR" sz="2000" dirty="0" smtClean="0">
                <a:latin typeface="+mj-lt"/>
                <a:cs typeface="Tahoma" pitchFamily="34" charset="0"/>
              </a:rPr>
              <a:t>Les réseaux offrent l’avantage de capturer l'élite intellectuelle, les savoirs de gens intelligents géographiquement et culturellement dispersés.</a:t>
            </a:r>
          </a:p>
          <a:p>
            <a:pPr eaLnBrk="1" hangingPunct="1">
              <a:lnSpc>
                <a:spcPct val="80000"/>
              </a:lnSpc>
              <a:defRPr/>
            </a:pPr>
            <a:endParaRPr lang="fr-FR" sz="2000" dirty="0" smtClean="0">
              <a:latin typeface="+mj-lt"/>
              <a:cs typeface="Tahoma" pitchFamily="34" charset="0"/>
            </a:endParaRPr>
          </a:p>
          <a:p>
            <a:pPr eaLnBrk="1" hangingPunct="1">
              <a:lnSpc>
                <a:spcPct val="80000"/>
              </a:lnSpc>
              <a:defRPr/>
            </a:pPr>
            <a:r>
              <a:rPr lang="fr-FR" sz="2000" dirty="0" smtClean="0">
                <a:latin typeface="+mj-lt"/>
              </a:rPr>
              <a:t>Les sites de l’entreprise sont utilisés pour mieux valoriser ses innovations et les internautes sont invités à participer aux campagnes de constitution de «Banques d'Idées ». </a:t>
            </a:r>
          </a:p>
          <a:p>
            <a:pPr algn="just" eaLnBrk="1" hangingPunct="1">
              <a:lnSpc>
                <a:spcPct val="80000"/>
              </a:lnSpc>
              <a:buFontTx/>
              <a:buNone/>
              <a:defRPr/>
            </a:pPr>
            <a:endParaRPr lang="fr-FR" sz="2000" dirty="0" smtClean="0">
              <a:latin typeface="Tahoma" pitchFamily="34" charset="0"/>
            </a:endParaRPr>
          </a:p>
          <a:p>
            <a:pPr algn="just" eaLnBrk="1" hangingPunct="1">
              <a:lnSpc>
                <a:spcPct val="80000"/>
              </a:lnSpc>
              <a:buFontTx/>
              <a:buNone/>
              <a:defRPr/>
            </a:pPr>
            <a:endParaRPr lang="fr-FR" sz="1800" dirty="0" smtClean="0">
              <a:solidFill>
                <a:schemeClr val="tx2"/>
              </a:solidFill>
              <a:latin typeface="Tahoma" pitchFamily="34" charset="0"/>
            </a:endParaRPr>
          </a:p>
        </p:txBody>
      </p:sp>
      <p:sp>
        <p:nvSpPr>
          <p:cNvPr id="13317" name="Text Box 5"/>
          <p:cNvSpPr txBox="1">
            <a:spLocks noChangeArrowheads="1"/>
          </p:cNvSpPr>
          <p:nvPr/>
        </p:nvSpPr>
        <p:spPr bwMode="auto">
          <a:xfrm>
            <a:off x="5003800" y="1268413"/>
            <a:ext cx="3960813" cy="244475"/>
          </a:xfrm>
          <a:prstGeom prst="rect">
            <a:avLst/>
          </a:prstGeom>
          <a:noFill/>
          <a:ln w="9525">
            <a:noFill/>
            <a:miter lim="800000"/>
            <a:headEnd/>
            <a:tailEnd/>
          </a:ln>
        </p:spPr>
        <p:txBody>
          <a:bodyPr>
            <a:spAutoFit/>
          </a:bodyPr>
          <a:lstStyle/>
          <a:p>
            <a:endParaRPr lang="fr-FR" sz="1000" i="1">
              <a:solidFill>
                <a:schemeClr val="tx2"/>
              </a:solidFill>
              <a:latin typeface="Tahoma" pitchFamily="34" charset="0"/>
              <a:cs typeface="Times New Roman" pitchFamily="18" charset="0"/>
            </a:endParaRPr>
          </a:p>
        </p:txBody>
      </p:sp>
      <p:pic>
        <p:nvPicPr>
          <p:cNvPr id="13318" name="Picture 6" descr="Experience"/>
          <p:cNvPicPr>
            <a:picLocks noChangeAspect="1" noChangeArrowheads="1" noCrop="1"/>
          </p:cNvPicPr>
          <p:nvPr/>
        </p:nvPicPr>
        <p:blipFill>
          <a:blip r:embed="rId3" cstate="print"/>
          <a:srcRect/>
          <a:stretch>
            <a:fillRect/>
          </a:stretch>
        </p:blipFill>
        <p:spPr bwMode="auto">
          <a:xfrm>
            <a:off x="6588125" y="3933825"/>
            <a:ext cx="2376488" cy="1965325"/>
          </a:xfrm>
          <a:prstGeom prst="rect">
            <a:avLst/>
          </a:prstGeom>
          <a:noFill/>
          <a:ln w="9525">
            <a:noFill/>
            <a:miter lim="800000"/>
            <a:headEnd/>
            <a:tailEnd/>
          </a:ln>
        </p:spPr>
      </p:pic>
      <p:sp>
        <p:nvSpPr>
          <p:cNvPr id="13319" name="Rectangle 10"/>
          <p:cNvSpPr>
            <a:spLocks noChangeArrowheads="1"/>
          </p:cNvSpPr>
          <p:nvPr/>
        </p:nvSpPr>
        <p:spPr bwMode="auto">
          <a:xfrm>
            <a:off x="5508625" y="1628775"/>
            <a:ext cx="3455988" cy="2456057"/>
          </a:xfrm>
          <a:prstGeom prst="rect">
            <a:avLst/>
          </a:prstGeom>
          <a:noFill/>
          <a:ln w="9525">
            <a:noFill/>
            <a:miter lim="800000"/>
            <a:headEnd/>
            <a:tailEnd/>
          </a:ln>
        </p:spPr>
        <p:txBody>
          <a:bodyPr>
            <a:spAutoFit/>
          </a:bodyPr>
          <a:lstStyle/>
          <a:p>
            <a:pPr>
              <a:lnSpc>
                <a:spcPct val="80000"/>
              </a:lnSpc>
              <a:spcBef>
                <a:spcPct val="20000"/>
              </a:spcBef>
              <a:buClr>
                <a:schemeClr val="hlink"/>
              </a:buClr>
              <a:buFontTx/>
              <a:buBlip>
                <a:blip r:embed="rId4"/>
              </a:buBlip>
            </a:pPr>
            <a:r>
              <a:rPr lang="fr-FR" sz="2400" dirty="0">
                <a:solidFill>
                  <a:srgbClr val="99CC00"/>
                </a:solidFill>
                <a:effectLst>
                  <a:outerShdw blurRad="38100" dist="38100" dir="2700000" algn="tl">
                    <a:srgbClr val="000000">
                      <a:alpha val="43137"/>
                    </a:srgbClr>
                  </a:outerShdw>
                </a:effectLst>
                <a:latin typeface="Copperplate Gothic Light" pitchFamily="34" charset="0"/>
              </a:rPr>
              <a:t>La pollinisation des idées et des savoirs par les réseaux devient aussi importante que de faire des gains de productivité.</a:t>
            </a:r>
            <a:r>
              <a:rPr lang="fr-FR" dirty="0">
                <a:effectLst>
                  <a:outerShdw blurRad="38100" dist="38100" dir="2700000" algn="tl">
                    <a:srgbClr val="000000">
                      <a:alpha val="43137"/>
                    </a:srgbClr>
                  </a:outerShdw>
                </a:effectLst>
                <a:latin typeface="Copperplate Gothic Light" pitchFamily="34" charset="0"/>
              </a:rPr>
              <a:t> </a:t>
            </a:r>
          </a:p>
        </p:txBody>
      </p:sp>
      <p:sp>
        <p:nvSpPr>
          <p:cNvPr id="13320" name="Rectangle 8"/>
          <p:cNvSpPr>
            <a:spLocks noChangeArrowheads="1"/>
          </p:cNvSpPr>
          <p:nvPr/>
        </p:nvSpPr>
        <p:spPr bwMode="auto">
          <a:xfrm>
            <a:off x="357188" y="5643563"/>
            <a:ext cx="6786562" cy="830262"/>
          </a:xfrm>
          <a:prstGeom prst="rect">
            <a:avLst/>
          </a:prstGeom>
          <a:noFill/>
          <a:ln w="9525">
            <a:noFill/>
            <a:miter lim="800000"/>
            <a:headEnd/>
            <a:tailEnd/>
          </a:ln>
        </p:spPr>
        <p:txBody>
          <a:bodyPr>
            <a:spAutoFit/>
          </a:bodyPr>
          <a:lstStyle/>
          <a:p>
            <a:r>
              <a:rPr lang="fr-FR" sz="2400" dirty="0">
                <a:effectLst>
                  <a:outerShdw blurRad="38100" dist="38100" dir="2700000" algn="tl">
                    <a:srgbClr val="000000">
                      <a:alpha val="43137"/>
                    </a:srgbClr>
                  </a:outerShdw>
                </a:effectLst>
                <a:latin typeface="+mj-lt"/>
              </a:rPr>
              <a:t>L’enjeu est de passer de l’entreprise agile aux produits agiles</a:t>
            </a:r>
          </a:p>
        </p:txBody>
      </p:sp>
      <p:sp>
        <p:nvSpPr>
          <p:cNvPr id="9" name="Espace réservé du pied de page 8"/>
          <p:cNvSpPr>
            <a:spLocks noGrp="1"/>
          </p:cNvSpPr>
          <p:nvPr>
            <p:ph type="ftr" sz="quarter" idx="11"/>
          </p:nvPr>
        </p:nvSpPr>
        <p:spPr/>
        <p:txBody>
          <a:bodyPr/>
          <a:lstStyle/>
          <a:p>
            <a:r>
              <a:rPr lang="fr-FR" smtClean="0"/>
              <a:t>Ettighoffer Copyright 2009</a:t>
            </a:r>
            <a:endParaRPr lang="fr-F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0D6F5F34-42EB-49B3-A93B-E3E379BC1D8A}" type="slidenum">
              <a:rPr lang="fr-FR"/>
              <a:pPr/>
              <a:t>24</a:t>
            </a:fld>
            <a:endParaRPr lang="fr-FR"/>
          </a:p>
        </p:txBody>
      </p:sp>
      <p:sp>
        <p:nvSpPr>
          <p:cNvPr id="155650" name="Rectangle 2"/>
          <p:cNvSpPr>
            <a:spLocks noGrp="1" noChangeArrowheads="1"/>
          </p:cNvSpPr>
          <p:nvPr>
            <p:ph type="title"/>
          </p:nvPr>
        </p:nvSpPr>
        <p:spPr>
          <a:xfrm>
            <a:off x="457200" y="115888"/>
            <a:ext cx="8507413" cy="1368425"/>
          </a:xfrm>
        </p:spPr>
        <p:txBody>
          <a:bodyPr>
            <a:normAutofit fontScale="90000"/>
          </a:bodyPr>
          <a:lstStyle/>
          <a:p>
            <a:pPr>
              <a:lnSpc>
                <a:spcPct val="80000"/>
              </a:lnSpc>
            </a:pPr>
            <a:r>
              <a:rPr lang="fr-FR" sz="3200" dirty="0">
                <a:solidFill>
                  <a:srgbClr val="C00000"/>
                </a:solidFill>
              </a:rPr>
              <a:t/>
            </a:r>
            <a:br>
              <a:rPr lang="fr-FR" sz="3200" dirty="0">
                <a:solidFill>
                  <a:srgbClr val="C00000"/>
                </a:solidFill>
              </a:rPr>
            </a:br>
            <a:r>
              <a:rPr lang="fr-FR" sz="2700" dirty="0">
                <a:solidFill>
                  <a:srgbClr val="C00000"/>
                </a:solidFill>
                <a:effectLst>
                  <a:outerShdw blurRad="38100" dist="38100" dir="2700000" algn="tl">
                    <a:srgbClr val="000000">
                      <a:alpha val="43137"/>
                    </a:srgbClr>
                  </a:outerShdw>
                </a:effectLst>
                <a:latin typeface="Tahoma" pitchFamily="34" charset="0"/>
              </a:rPr>
              <a:t> La pénurie des idées est </a:t>
            </a:r>
            <a:r>
              <a:rPr lang="fr-FR" sz="2700" dirty="0" smtClean="0">
                <a:solidFill>
                  <a:srgbClr val="C00000"/>
                </a:solidFill>
                <a:effectLst>
                  <a:outerShdw blurRad="38100" dist="38100" dir="2700000" algn="tl">
                    <a:srgbClr val="000000">
                      <a:alpha val="43137"/>
                    </a:srgbClr>
                  </a:outerShdw>
                </a:effectLst>
                <a:latin typeface="Tahoma" pitchFamily="34" charset="0"/>
              </a:rPr>
              <a:t>un </a:t>
            </a:r>
            <a:r>
              <a:rPr lang="fr-FR" sz="2700" dirty="0">
                <a:solidFill>
                  <a:srgbClr val="C00000"/>
                </a:solidFill>
                <a:effectLst>
                  <a:outerShdw blurRad="38100" dist="38100" dir="2700000" algn="tl">
                    <a:srgbClr val="000000">
                      <a:alpha val="43137"/>
                    </a:srgbClr>
                  </a:outerShdw>
                </a:effectLst>
                <a:latin typeface="Tahoma" pitchFamily="34" charset="0"/>
              </a:rPr>
              <a:t>signe de décadence, de déficit de vitalité sociale, de perte de fertilité économique </a:t>
            </a:r>
            <a:r>
              <a:rPr lang="fr-FR" sz="2800" dirty="0">
                <a:solidFill>
                  <a:srgbClr val="FF00FF"/>
                </a:solidFill>
                <a:effectLst/>
                <a:latin typeface="Tahoma" pitchFamily="34" charset="0"/>
              </a:rPr>
              <a:t/>
            </a:r>
            <a:br>
              <a:rPr lang="fr-FR" sz="2800" dirty="0">
                <a:solidFill>
                  <a:srgbClr val="FF00FF"/>
                </a:solidFill>
                <a:effectLst/>
                <a:latin typeface="Tahoma" pitchFamily="34" charset="0"/>
              </a:rPr>
            </a:br>
            <a:endParaRPr lang="fr-FR" sz="2800" dirty="0">
              <a:solidFill>
                <a:srgbClr val="FF00FF"/>
              </a:solidFill>
              <a:effectLst/>
              <a:latin typeface="Tahoma" pitchFamily="34" charset="0"/>
            </a:endParaRPr>
          </a:p>
        </p:txBody>
      </p:sp>
      <p:sp>
        <p:nvSpPr>
          <p:cNvPr id="155651" name="Rectangle 3"/>
          <p:cNvSpPr>
            <a:spLocks noGrp="1" noChangeArrowheads="1"/>
          </p:cNvSpPr>
          <p:nvPr>
            <p:ph type="body" idx="1"/>
          </p:nvPr>
        </p:nvSpPr>
        <p:spPr>
          <a:xfrm>
            <a:off x="142844" y="1643050"/>
            <a:ext cx="8821769" cy="4954600"/>
          </a:xfrm>
        </p:spPr>
        <p:txBody>
          <a:bodyPr>
            <a:noAutofit/>
          </a:bodyPr>
          <a:lstStyle/>
          <a:p>
            <a:pPr>
              <a:lnSpc>
                <a:spcPct val="80000"/>
              </a:lnSpc>
              <a:buBlip>
                <a:blip r:embed="rId2"/>
              </a:buBlip>
            </a:pPr>
            <a:r>
              <a:rPr lang="fr-FR" sz="2200" dirty="0">
                <a:latin typeface="+mj-lt"/>
              </a:rPr>
              <a:t>Une enquête récente de Bain compagnie conclue que neuf cadres supérieurs sur dix </a:t>
            </a:r>
            <a:r>
              <a:rPr lang="fr-FR" sz="2200" dirty="0">
                <a:effectLst/>
                <a:latin typeface="+mj-lt"/>
              </a:rPr>
              <a:t>considère l’innovation comme un facteur de compétitivité critique de ces prochaines </a:t>
            </a:r>
            <a:r>
              <a:rPr lang="fr-FR" sz="2200" dirty="0" smtClean="0">
                <a:effectLst/>
                <a:latin typeface="+mj-lt"/>
              </a:rPr>
              <a:t>années, </a:t>
            </a:r>
            <a:r>
              <a:rPr lang="fr-FR" sz="2200" dirty="0" smtClean="0">
                <a:solidFill>
                  <a:srgbClr val="C00000"/>
                </a:solidFill>
                <a:effectLst/>
                <a:latin typeface="+mj-lt"/>
              </a:rPr>
              <a:t>Mais... </a:t>
            </a:r>
            <a:endParaRPr lang="fr-FR" sz="2200" dirty="0">
              <a:solidFill>
                <a:srgbClr val="C00000"/>
              </a:solidFill>
              <a:effectLst/>
              <a:latin typeface="+mj-lt"/>
            </a:endParaRPr>
          </a:p>
          <a:p>
            <a:pPr lvl="1">
              <a:lnSpc>
                <a:spcPct val="80000"/>
              </a:lnSpc>
              <a:buBlip>
                <a:blip r:embed="rId2"/>
              </a:buBlip>
            </a:pPr>
            <a:r>
              <a:rPr lang="fr-FR" sz="1800" dirty="0" smtClean="0">
                <a:latin typeface="+mj-lt"/>
              </a:rPr>
              <a:t>L’innovation reste considérée </a:t>
            </a:r>
            <a:r>
              <a:rPr lang="fr-FR" sz="1800" dirty="0">
                <a:latin typeface="+mj-lt"/>
              </a:rPr>
              <a:t>comme relevant de pôles spécialisés, comme le service de R&amp;D de </a:t>
            </a:r>
            <a:r>
              <a:rPr lang="fr-FR" sz="1800" dirty="0" smtClean="0">
                <a:latin typeface="+mj-lt"/>
              </a:rPr>
              <a:t>l’entreprise.</a:t>
            </a:r>
          </a:p>
          <a:p>
            <a:pPr lvl="1">
              <a:lnSpc>
                <a:spcPct val="80000"/>
              </a:lnSpc>
              <a:buBlip>
                <a:blip r:embed="rId2"/>
              </a:buBlip>
            </a:pPr>
            <a:r>
              <a:rPr lang="fr-FR" sz="1800" dirty="0" smtClean="0">
                <a:latin typeface="+mj-lt"/>
              </a:rPr>
              <a:t>L’innovation reste considérée comme relevant d’action ponctuelle en réponse à une crise conjoncturelle.</a:t>
            </a:r>
          </a:p>
          <a:p>
            <a:pPr lvl="1">
              <a:lnSpc>
                <a:spcPct val="80000"/>
              </a:lnSpc>
              <a:buBlip>
                <a:blip r:embed="rId2"/>
              </a:buBlip>
            </a:pPr>
            <a:r>
              <a:rPr lang="fr-FR" sz="1800" dirty="0" smtClean="0">
                <a:latin typeface="+mj-lt"/>
              </a:rPr>
              <a:t>L’innovation reste considérée comme relevant d’investissements importants.</a:t>
            </a:r>
          </a:p>
          <a:p>
            <a:pPr lvl="1">
              <a:lnSpc>
                <a:spcPct val="80000"/>
              </a:lnSpc>
              <a:buBlip>
                <a:blip r:embed="rId2"/>
              </a:buBlip>
            </a:pPr>
            <a:r>
              <a:rPr lang="fr-FR" sz="1800" dirty="0" smtClean="0">
                <a:latin typeface="+mj-lt"/>
              </a:rPr>
              <a:t>Alors </a:t>
            </a:r>
            <a:r>
              <a:rPr lang="fr-FR" sz="1800" dirty="0">
                <a:latin typeface="+mj-lt"/>
              </a:rPr>
              <a:t>que les apports d’idées</a:t>
            </a:r>
            <a:r>
              <a:rPr lang="fr-FR" sz="1800" dirty="0" smtClean="0">
                <a:latin typeface="+mj-lt"/>
              </a:rPr>
              <a:t>, de savoirs </a:t>
            </a:r>
            <a:r>
              <a:rPr lang="fr-FR" sz="1800" dirty="0">
                <a:latin typeface="+mj-lt"/>
              </a:rPr>
              <a:t>peuvent faire la différence dans la compétitivité de l’entreprise, </a:t>
            </a:r>
            <a:r>
              <a:rPr lang="fr-FR" sz="1800" dirty="0">
                <a:effectLst/>
                <a:latin typeface="+mj-lt"/>
              </a:rPr>
              <a:t>tout semble fait pour limiter la fécondité des personnels. </a:t>
            </a:r>
            <a:endParaRPr lang="fr-FR" sz="2200" dirty="0" smtClean="0">
              <a:effectLst/>
              <a:latin typeface="+mj-lt"/>
            </a:endParaRPr>
          </a:p>
          <a:p>
            <a:pPr>
              <a:lnSpc>
                <a:spcPct val="80000"/>
              </a:lnSpc>
              <a:buBlip>
                <a:blip r:embed="rId3"/>
              </a:buBlip>
            </a:pPr>
            <a:r>
              <a:rPr lang="fr-FR" sz="2200" dirty="0" smtClean="0">
                <a:solidFill>
                  <a:srgbClr val="C00000"/>
                </a:solidFill>
                <a:effectLst>
                  <a:outerShdw blurRad="38100" dist="38100" dir="2700000" algn="tl">
                    <a:srgbClr val="000000">
                      <a:alpha val="43137"/>
                    </a:srgbClr>
                  </a:outerShdw>
                </a:effectLst>
                <a:latin typeface="+mj-lt"/>
              </a:rPr>
              <a:t>La difficulté aujourd’hui est de retrouver la capacité à encourager et démultiplier l’utilisation de talents qui sont latents dans nos organisations. </a:t>
            </a:r>
            <a:endParaRPr lang="fr-FR" sz="2200" dirty="0">
              <a:solidFill>
                <a:srgbClr val="C00000"/>
              </a:solidFill>
              <a:effectLst>
                <a:outerShdw blurRad="38100" dist="38100" dir="2700000" algn="tl">
                  <a:srgbClr val="000000">
                    <a:alpha val="43137"/>
                  </a:srgbClr>
                </a:outerShdw>
              </a:effectLst>
              <a:latin typeface="+mj-lt"/>
            </a:endParaRP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fld id="{C42D8E64-68CD-4713-9602-456F222666AB}" type="slidenum">
              <a:rPr lang="fr-FR"/>
              <a:pPr/>
              <a:t>25</a:t>
            </a:fld>
            <a:endParaRPr lang="fr-FR"/>
          </a:p>
        </p:txBody>
      </p:sp>
      <p:sp>
        <p:nvSpPr>
          <p:cNvPr id="28674" name="Rectangle 2"/>
          <p:cNvSpPr>
            <a:spLocks noGrp="1" noChangeArrowheads="1"/>
          </p:cNvSpPr>
          <p:nvPr>
            <p:ph type="title"/>
          </p:nvPr>
        </p:nvSpPr>
        <p:spPr>
          <a:xfrm>
            <a:off x="179388" y="188913"/>
            <a:ext cx="8785225" cy="863600"/>
          </a:xfrm>
          <a:noFill/>
          <a:ln/>
          <a:effectLst>
            <a:outerShdw dist="13470" dir="2700000" algn="ctr" rotWithShape="0">
              <a:schemeClr val="bg2"/>
            </a:outerShdw>
          </a:effectLst>
        </p:spPr>
        <p:txBody>
          <a:bodyPr lIns="92075" tIns="46038" rIns="92075" bIns="46038" anchor="ctr"/>
          <a:lstStyle/>
          <a:p>
            <a:pPr>
              <a:lnSpc>
                <a:spcPct val="90000"/>
              </a:lnSpc>
            </a:pPr>
            <a:r>
              <a:rPr lang="fr-FR" sz="2400" dirty="0">
                <a:solidFill>
                  <a:srgbClr val="C00000"/>
                </a:solidFill>
                <a:effectLst/>
                <a:latin typeface="Copperplate Gothic Bold" pitchFamily="34" charset="0"/>
              </a:rPr>
              <a:t>l’élaboration des processus d’idéation et d’innovation n’est plus endogène.</a:t>
            </a:r>
          </a:p>
        </p:txBody>
      </p:sp>
      <p:sp>
        <p:nvSpPr>
          <p:cNvPr id="28675" name="Rectangle 3"/>
          <p:cNvSpPr>
            <a:spLocks noGrp="1" noChangeArrowheads="1"/>
          </p:cNvSpPr>
          <p:nvPr>
            <p:ph type="body" idx="1"/>
          </p:nvPr>
        </p:nvSpPr>
        <p:spPr>
          <a:xfrm>
            <a:off x="107950" y="1214423"/>
            <a:ext cx="4606926" cy="3214709"/>
          </a:xfrm>
          <a:noFill/>
          <a:ln/>
        </p:spPr>
        <p:txBody>
          <a:bodyPr lIns="92075" tIns="46038" rIns="92075" bIns="46038">
            <a:normAutofit/>
          </a:bodyPr>
          <a:lstStyle/>
          <a:p>
            <a:pPr algn="just">
              <a:lnSpc>
                <a:spcPct val="80000"/>
              </a:lnSpc>
            </a:pPr>
            <a:endParaRPr lang="fr-FR" sz="1600" dirty="0">
              <a:solidFill>
                <a:srgbClr val="C00000"/>
              </a:solidFill>
              <a:effectLst/>
              <a:latin typeface="+mj-lt"/>
            </a:endParaRPr>
          </a:p>
        </p:txBody>
      </p:sp>
      <p:pic>
        <p:nvPicPr>
          <p:cNvPr id="28677" name="Picture 5" descr="sourceofideas"/>
          <p:cNvPicPr>
            <a:picLocks noChangeAspect="1" noChangeArrowheads="1"/>
          </p:cNvPicPr>
          <p:nvPr/>
        </p:nvPicPr>
        <p:blipFill>
          <a:blip r:embed="rId2" cstate="print"/>
          <a:srcRect/>
          <a:stretch>
            <a:fillRect/>
          </a:stretch>
        </p:blipFill>
        <p:spPr bwMode="auto">
          <a:xfrm>
            <a:off x="285720" y="1500174"/>
            <a:ext cx="4032250" cy="2328862"/>
          </a:xfrm>
          <a:prstGeom prst="rect">
            <a:avLst/>
          </a:prstGeom>
          <a:noFill/>
          <a:ln w="9525">
            <a:noFill/>
            <a:miter lim="800000"/>
            <a:headEnd/>
            <a:tailEnd/>
          </a:ln>
        </p:spPr>
      </p:pic>
      <p:sp>
        <p:nvSpPr>
          <p:cNvPr id="28678" name="Text Box 6"/>
          <p:cNvSpPr txBox="1">
            <a:spLocks noChangeArrowheads="1"/>
          </p:cNvSpPr>
          <p:nvPr/>
        </p:nvSpPr>
        <p:spPr bwMode="auto">
          <a:xfrm>
            <a:off x="4716463" y="1125538"/>
            <a:ext cx="4321175" cy="3170099"/>
          </a:xfrm>
          <a:prstGeom prst="rect">
            <a:avLst/>
          </a:prstGeom>
          <a:noFill/>
          <a:ln w="12700">
            <a:noFill/>
            <a:miter lim="800000"/>
            <a:headEnd type="none" w="sm" len="sm"/>
            <a:tailEnd type="none" w="sm" len="sm"/>
          </a:ln>
          <a:effectLst/>
        </p:spPr>
        <p:txBody>
          <a:bodyPr wrap="square">
            <a:spAutoFit/>
          </a:bodyPr>
          <a:lstStyle/>
          <a:p>
            <a:r>
              <a:rPr lang="fr-FR" sz="2000" dirty="0" smtClean="0">
                <a:effectLst>
                  <a:outerShdw blurRad="38100" dist="38100" dir="2700000" algn="tl">
                    <a:srgbClr val="000000">
                      <a:alpha val="43137"/>
                    </a:srgbClr>
                  </a:outerShdw>
                </a:effectLst>
                <a:latin typeface="+mj-lt"/>
              </a:rPr>
              <a:t>Les </a:t>
            </a:r>
            <a:r>
              <a:rPr lang="fr-FR" sz="2000" dirty="0">
                <a:effectLst>
                  <a:outerShdw blurRad="38100" dist="38100" dir="2700000" algn="tl">
                    <a:srgbClr val="000000">
                      <a:alpha val="43137"/>
                    </a:srgbClr>
                  </a:outerShdw>
                </a:effectLst>
                <a:latin typeface="+mj-lt"/>
              </a:rPr>
              <a:t>sociétés ayant travaillé leurs innovations avec leurs clients constate que le taux d’échec diminue : de 50 à 70% des introductions de nouveaux produits échouent contre 80% il y a quelques années. </a:t>
            </a:r>
            <a:endParaRPr lang="fr-FR" sz="2000" dirty="0" smtClean="0">
              <a:effectLst>
                <a:outerShdw blurRad="38100" dist="38100" dir="2700000" algn="tl">
                  <a:srgbClr val="000000">
                    <a:alpha val="43137"/>
                  </a:srgbClr>
                </a:outerShdw>
              </a:effectLst>
              <a:latin typeface="+mj-lt"/>
            </a:endParaRPr>
          </a:p>
          <a:p>
            <a:r>
              <a:rPr lang="fr-FR" sz="2000" dirty="0" smtClean="0">
                <a:effectLst>
                  <a:outerShdw blurRad="38100" dist="38100" dir="2700000" algn="tl">
                    <a:srgbClr val="000000">
                      <a:alpha val="43137"/>
                    </a:srgbClr>
                  </a:outerShdw>
                </a:effectLst>
                <a:latin typeface="+mj-lt"/>
              </a:rPr>
              <a:t>Les </a:t>
            </a:r>
            <a:r>
              <a:rPr lang="fr-FR" sz="2000" dirty="0">
                <a:effectLst>
                  <a:outerShdw blurRad="38100" dist="38100" dir="2700000" algn="tl">
                    <a:srgbClr val="000000">
                      <a:alpha val="43137"/>
                    </a:srgbClr>
                  </a:outerShdw>
                </a:effectLst>
                <a:latin typeface="+mj-lt"/>
              </a:rPr>
              <a:t>revenus de ces nouveaux produits augmentent à 35% en 2006 contre 21% en 1998. </a:t>
            </a:r>
          </a:p>
        </p:txBody>
      </p:sp>
      <p:sp>
        <p:nvSpPr>
          <p:cNvPr id="8" name="Espace réservé du pied de page 7"/>
          <p:cNvSpPr>
            <a:spLocks noGrp="1"/>
          </p:cNvSpPr>
          <p:nvPr>
            <p:ph type="ftr" sz="quarter" idx="11"/>
          </p:nvPr>
        </p:nvSpPr>
        <p:spPr/>
        <p:txBody>
          <a:bodyPr/>
          <a:lstStyle/>
          <a:p>
            <a:r>
              <a:rPr lang="fr-FR" smtClean="0"/>
              <a:t>Ettighoffer Copyright 2009</a:t>
            </a:r>
            <a:endParaRPr lang="fr-FR"/>
          </a:p>
        </p:txBody>
      </p:sp>
      <p:sp>
        <p:nvSpPr>
          <p:cNvPr id="9" name="ZoneTexte 8"/>
          <p:cNvSpPr txBox="1"/>
          <p:nvPr/>
        </p:nvSpPr>
        <p:spPr>
          <a:xfrm>
            <a:off x="357158" y="4643446"/>
            <a:ext cx="8358246" cy="1600438"/>
          </a:xfrm>
          <a:prstGeom prst="rect">
            <a:avLst/>
          </a:prstGeom>
          <a:noFill/>
        </p:spPr>
        <p:txBody>
          <a:bodyPr wrap="square" rtlCol="0">
            <a:spAutoFit/>
          </a:bodyPr>
          <a:lstStyle/>
          <a:p>
            <a:r>
              <a:rPr lang="fr-FR" sz="2000" dirty="0" smtClean="0">
                <a:solidFill>
                  <a:srgbClr val="C00000"/>
                </a:solidFill>
                <a:effectLst>
                  <a:outerShdw blurRad="38100" dist="38100" dir="2700000" algn="tl">
                    <a:srgbClr val="000000">
                      <a:alpha val="43137"/>
                    </a:srgbClr>
                  </a:outerShdw>
                </a:effectLst>
              </a:rPr>
              <a:t>Lors d’une enquête auprès des 100 plus importantes sociétés mondiales, </a:t>
            </a:r>
            <a:r>
              <a:rPr lang="fr-FR" sz="2000" dirty="0" smtClean="0">
                <a:effectLst>
                  <a:outerShdw blurRad="38100" dist="38100" dir="2700000" algn="tl">
                    <a:srgbClr val="000000">
                      <a:alpha val="43137"/>
                    </a:srgbClr>
                  </a:outerShdw>
                </a:effectLst>
              </a:rPr>
              <a:t>et bien que 80 % de sociétés examinées aient des unités R&amp;D centrales,</a:t>
            </a:r>
            <a:r>
              <a:rPr lang="fr-FR" sz="2000" dirty="0" smtClean="0">
                <a:solidFill>
                  <a:srgbClr val="C00000"/>
                </a:solidFill>
                <a:effectLst>
                  <a:outerShdw blurRad="38100" dist="38100" dir="2700000" algn="tl">
                    <a:srgbClr val="000000">
                      <a:alpha val="43137"/>
                    </a:srgbClr>
                  </a:outerShdw>
                </a:effectLst>
              </a:rPr>
              <a:t> seulement 55 % d'innovation proviennent de l'intérieur des sociétés elles-mêmes. </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C370C0DC-7704-43F1-A616-EC156D87AD26}" type="slidenum">
              <a:rPr lang="fr-FR"/>
              <a:pPr/>
              <a:t>26</a:t>
            </a:fld>
            <a:endParaRPr lang="fr-FR"/>
          </a:p>
        </p:txBody>
      </p:sp>
      <p:sp>
        <p:nvSpPr>
          <p:cNvPr id="96258" name="Rectangle 2"/>
          <p:cNvSpPr>
            <a:spLocks noGrp="1" noChangeArrowheads="1"/>
          </p:cNvSpPr>
          <p:nvPr>
            <p:ph type="title"/>
          </p:nvPr>
        </p:nvSpPr>
        <p:spPr>
          <a:xfrm>
            <a:off x="0" y="0"/>
            <a:ext cx="9144000" cy="1457348"/>
          </a:xfrm>
          <a:noFill/>
          <a:ln/>
          <a:effectLst>
            <a:outerShdw dist="13470" dir="2700000" algn="ctr" rotWithShape="0">
              <a:schemeClr val="bg2"/>
            </a:outerShdw>
          </a:effectLst>
        </p:spPr>
        <p:txBody>
          <a:bodyPr lIns="92075" tIns="46038" rIns="92075" bIns="46038" anchorCtr="0">
            <a:noAutofit/>
          </a:bodyPr>
          <a:lstStyle/>
          <a:p>
            <a:r>
              <a:rPr lang="fr-FR" sz="2800" b="0" dirty="0" smtClean="0">
                <a:solidFill>
                  <a:srgbClr val="C00000"/>
                </a:solidFill>
                <a:effectLst>
                  <a:outerShdw blurRad="38100" dist="38100" dir="2700000" algn="tl">
                    <a:srgbClr val="000000">
                      <a:alpha val="43137"/>
                    </a:srgbClr>
                  </a:outerShdw>
                </a:effectLst>
                <a:latin typeface="Tahoma" pitchFamily="34" charset="0"/>
              </a:rPr>
              <a:t>La course « aux armements d’innovation » c’est se lancer dans la constitution de banques d’idées</a:t>
            </a:r>
            <a:endParaRPr lang="fr-FR" sz="2800" b="0" dirty="0">
              <a:solidFill>
                <a:srgbClr val="C00000"/>
              </a:solidFill>
              <a:effectLst>
                <a:outerShdw blurRad="38100" dist="38100" dir="2700000" algn="tl">
                  <a:srgbClr val="000000">
                    <a:alpha val="43137"/>
                  </a:srgbClr>
                </a:outerShdw>
              </a:effectLst>
              <a:latin typeface="Tahoma" pitchFamily="34" charset="0"/>
            </a:endParaRPr>
          </a:p>
        </p:txBody>
      </p:sp>
      <p:sp>
        <p:nvSpPr>
          <p:cNvPr id="96259" name="Rectangle 3"/>
          <p:cNvSpPr>
            <a:spLocks noGrp="1" noChangeArrowheads="1"/>
          </p:cNvSpPr>
          <p:nvPr>
            <p:ph type="body" idx="1"/>
          </p:nvPr>
        </p:nvSpPr>
        <p:spPr>
          <a:xfrm>
            <a:off x="0" y="1357298"/>
            <a:ext cx="6786578" cy="5167327"/>
          </a:xfrm>
          <a:noFill/>
          <a:ln/>
        </p:spPr>
        <p:txBody>
          <a:bodyPr lIns="92075" tIns="46038" rIns="92075" bIns="46038">
            <a:noAutofit/>
          </a:bodyPr>
          <a:lstStyle/>
          <a:p>
            <a:pPr>
              <a:lnSpc>
                <a:spcPct val="80000"/>
              </a:lnSpc>
              <a:buBlip>
                <a:blip r:embed="rId3"/>
              </a:buBlip>
            </a:pPr>
            <a:r>
              <a:rPr lang="fr-FR" sz="2000" dirty="0" smtClean="0">
                <a:effectLst>
                  <a:outerShdw blurRad="38100" dist="38100" dir="2700000" algn="tl">
                    <a:srgbClr val="000000">
                      <a:alpha val="43137"/>
                    </a:srgbClr>
                  </a:outerShdw>
                </a:effectLst>
                <a:latin typeface="+mj-lt"/>
              </a:rPr>
              <a:t>Des forums d’échanges d’idées pour </a:t>
            </a:r>
            <a:r>
              <a:rPr lang="fr-FR" sz="2000" dirty="0">
                <a:effectLst>
                  <a:outerShdw blurRad="38100" dist="38100" dir="2700000" algn="tl">
                    <a:srgbClr val="000000">
                      <a:alpha val="43137"/>
                    </a:srgbClr>
                  </a:outerShdw>
                </a:effectLst>
                <a:latin typeface="+mj-lt"/>
              </a:rPr>
              <a:t>faciliter l’accès à l’intelligence collective: </a:t>
            </a:r>
            <a:r>
              <a:rPr lang="fr-FR" sz="2000" dirty="0" smtClean="0">
                <a:effectLst>
                  <a:outerShdw blurRad="38100" dist="38100" dir="2700000" algn="tl">
                    <a:srgbClr val="000000">
                      <a:alpha val="43137"/>
                    </a:srgbClr>
                  </a:outerShdw>
                </a:effectLst>
                <a:latin typeface="+mj-lt"/>
              </a:rPr>
              <a:t>cas </a:t>
            </a:r>
            <a:r>
              <a:rPr lang="fr-FR" sz="2000" dirty="0">
                <a:effectLst>
                  <a:outerShdw blurRad="38100" dist="38100" dir="2700000" algn="tl">
                    <a:srgbClr val="000000">
                      <a:alpha val="43137"/>
                    </a:srgbClr>
                  </a:outerShdw>
                </a:effectLst>
                <a:latin typeface="+mj-lt"/>
              </a:rPr>
              <a:t>de la BBC pour préparer une émission sur les impacts de l’internet auprès des jeunes. (méthode des scénarios : </a:t>
            </a:r>
            <a:r>
              <a:rPr lang="fr-FR" sz="2000" dirty="0" smtClean="0">
                <a:effectLst>
                  <a:outerShdw blurRad="38100" dist="38100" dir="2700000" algn="tl">
                    <a:srgbClr val="000000">
                      <a:alpha val="43137"/>
                    </a:srgbClr>
                  </a:outerShdw>
                </a:effectLst>
                <a:latin typeface="+mj-lt"/>
              </a:rPr>
              <a:t>backstage.bbc.co.uk)</a:t>
            </a:r>
            <a:endParaRPr lang="fr-FR" sz="2000" dirty="0">
              <a:effectLst>
                <a:outerShdw blurRad="38100" dist="38100" dir="2700000" algn="tl">
                  <a:srgbClr val="000000">
                    <a:alpha val="43137"/>
                  </a:srgbClr>
                </a:outerShdw>
              </a:effectLst>
              <a:latin typeface="+mj-lt"/>
            </a:endParaRPr>
          </a:p>
          <a:p>
            <a:pPr>
              <a:lnSpc>
                <a:spcPct val="80000"/>
              </a:lnSpc>
              <a:buBlip>
                <a:blip r:embed="rId3"/>
              </a:buBlip>
            </a:pPr>
            <a:r>
              <a:rPr lang="fr-FR" sz="2000" dirty="0">
                <a:effectLst>
                  <a:outerShdw blurRad="38100" dist="38100" dir="2700000" algn="tl">
                    <a:srgbClr val="000000">
                      <a:alpha val="43137"/>
                    </a:srgbClr>
                  </a:outerShdw>
                </a:effectLst>
                <a:latin typeface="+mj-lt"/>
              </a:rPr>
              <a:t>La communauté professionnelle </a:t>
            </a:r>
            <a:r>
              <a:rPr lang="fr-FR" sz="2000" dirty="0" smtClean="0">
                <a:effectLst>
                  <a:outerShdw blurRad="38100" dist="38100" dir="2700000" algn="tl">
                    <a:srgbClr val="000000">
                      <a:alpha val="43137"/>
                    </a:srgbClr>
                  </a:outerShdw>
                </a:effectLst>
                <a:latin typeface="+mj-lt"/>
              </a:rPr>
              <a:t>doit </a:t>
            </a:r>
            <a:r>
              <a:rPr lang="fr-FR" sz="2000" dirty="0">
                <a:effectLst>
                  <a:outerShdw blurRad="38100" dist="38100" dir="2700000" algn="tl">
                    <a:srgbClr val="000000">
                      <a:alpha val="43137"/>
                    </a:srgbClr>
                  </a:outerShdw>
                </a:effectLst>
                <a:latin typeface="+mj-lt"/>
              </a:rPr>
              <a:t>incorporer les clients: ils sont à l’origine de la plupart des idées nouvelles. </a:t>
            </a:r>
            <a:endParaRPr lang="fr-FR" sz="2000" dirty="0" smtClean="0">
              <a:effectLst>
                <a:outerShdw blurRad="38100" dist="38100" dir="2700000" algn="tl">
                  <a:srgbClr val="000000">
                    <a:alpha val="43137"/>
                  </a:srgbClr>
                </a:outerShdw>
              </a:effectLst>
              <a:latin typeface="+mj-lt"/>
            </a:endParaRPr>
          </a:p>
          <a:p>
            <a:pPr>
              <a:lnSpc>
                <a:spcPct val="80000"/>
              </a:lnSpc>
              <a:buBlip>
                <a:blip r:embed="rId3"/>
              </a:buBlip>
            </a:pPr>
            <a:r>
              <a:rPr lang="fr-FR" sz="2000" dirty="0" smtClean="0">
                <a:effectLst>
                  <a:outerShdw blurRad="38100" dist="38100" dir="2700000" algn="tl">
                    <a:srgbClr val="000000">
                      <a:alpha val="43137"/>
                    </a:srgbClr>
                  </a:outerShdw>
                </a:effectLst>
                <a:latin typeface="+mj-lt"/>
              </a:rPr>
              <a:t>Elle </a:t>
            </a:r>
            <a:r>
              <a:rPr lang="fr-FR" sz="2000" dirty="0">
                <a:effectLst>
                  <a:outerShdw blurRad="38100" dist="38100" dir="2700000" algn="tl">
                    <a:srgbClr val="000000">
                      <a:alpha val="43137"/>
                    </a:srgbClr>
                  </a:outerShdw>
                </a:effectLst>
                <a:latin typeface="+mj-lt"/>
              </a:rPr>
              <a:t>doit impliquer le personnel: la plupart des progrès ont été apportés par </a:t>
            </a:r>
            <a:r>
              <a:rPr lang="fr-FR" sz="2000" dirty="0" smtClean="0">
                <a:effectLst>
                  <a:outerShdw blurRad="38100" dist="38100" dir="2700000" algn="tl">
                    <a:srgbClr val="000000">
                      <a:alpha val="43137"/>
                    </a:srgbClr>
                  </a:outerShdw>
                </a:effectLst>
                <a:latin typeface="+mj-lt"/>
              </a:rPr>
              <a:t>lui. Selon une enquête de 3M, moins de 15% des sociétés font un effort pour encourager les processus et les comportements innovants. </a:t>
            </a:r>
            <a:endParaRPr lang="fr-FR" sz="2000" dirty="0">
              <a:effectLst>
                <a:outerShdw blurRad="38100" dist="38100" dir="2700000" algn="tl">
                  <a:srgbClr val="000000">
                    <a:alpha val="43137"/>
                  </a:srgbClr>
                </a:outerShdw>
              </a:effectLst>
              <a:latin typeface="+mj-lt"/>
            </a:endParaRPr>
          </a:p>
          <a:p>
            <a:pPr>
              <a:lnSpc>
                <a:spcPct val="80000"/>
              </a:lnSpc>
              <a:buClr>
                <a:srgbClr val="9966FF"/>
              </a:buClr>
              <a:buBlip>
                <a:blip r:embed="rId4"/>
              </a:buBlip>
            </a:pPr>
            <a:r>
              <a:rPr lang="fr-FR" sz="2000" dirty="0" smtClean="0">
                <a:solidFill>
                  <a:srgbClr val="C00000"/>
                </a:solidFill>
                <a:effectLst>
                  <a:outerShdw blurRad="38100" dist="38100" dir="2700000" algn="tl">
                    <a:srgbClr val="000000">
                      <a:alpha val="43137"/>
                    </a:srgbClr>
                  </a:outerShdw>
                </a:effectLst>
                <a:latin typeface="+mj-lt"/>
              </a:rPr>
              <a:t>L’enjeu </a:t>
            </a:r>
            <a:r>
              <a:rPr lang="fr-FR" sz="2000" dirty="0">
                <a:solidFill>
                  <a:srgbClr val="C00000"/>
                </a:solidFill>
                <a:effectLst>
                  <a:outerShdw blurRad="38100" dist="38100" dir="2700000" algn="tl">
                    <a:srgbClr val="000000">
                      <a:alpha val="43137"/>
                    </a:srgbClr>
                  </a:outerShdw>
                </a:effectLst>
                <a:latin typeface="+mj-lt"/>
              </a:rPr>
              <a:t>de la création de valeur ajoutée conjuguée s’établit sur la capacité de </a:t>
            </a:r>
            <a:r>
              <a:rPr lang="fr-FR" sz="2000" dirty="0" smtClean="0">
                <a:solidFill>
                  <a:srgbClr val="C00000"/>
                </a:solidFill>
                <a:effectLst>
                  <a:outerShdw blurRad="38100" dist="38100" dir="2700000" algn="tl">
                    <a:srgbClr val="000000">
                      <a:alpha val="43137"/>
                    </a:srgbClr>
                  </a:outerShdw>
                </a:effectLst>
                <a:latin typeface="+mj-lt"/>
              </a:rPr>
              <a:t>l’entreprise à ce que </a:t>
            </a:r>
            <a:r>
              <a:rPr lang="fr-FR" sz="2000" dirty="0">
                <a:solidFill>
                  <a:srgbClr val="C00000"/>
                </a:solidFill>
                <a:effectLst>
                  <a:outerShdw blurRad="38100" dist="38100" dir="2700000" algn="tl">
                    <a:srgbClr val="000000">
                      <a:alpha val="43137"/>
                    </a:srgbClr>
                  </a:outerShdw>
                </a:effectLst>
                <a:latin typeface="+mj-lt"/>
              </a:rPr>
              <a:t>toutes ses unités deviennent des producteurs d’idées et de projets de recherche!</a:t>
            </a: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pic>
        <p:nvPicPr>
          <p:cNvPr id="6" name="Picture 7"/>
          <p:cNvPicPr>
            <a:picLocks noChangeAspect="1" noChangeArrowheads="1"/>
          </p:cNvPicPr>
          <p:nvPr/>
        </p:nvPicPr>
        <p:blipFill>
          <a:blip r:embed="rId5" cstate="print"/>
          <a:srcRect/>
          <a:stretch>
            <a:fillRect/>
          </a:stretch>
        </p:blipFill>
        <p:spPr bwMode="auto">
          <a:xfrm>
            <a:off x="5919165" y="4643446"/>
            <a:ext cx="3010553" cy="200026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2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62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normAutofit/>
          </a:bodyPr>
          <a:lstStyle/>
          <a:p>
            <a:r>
              <a:rPr lang="fr-FR" smtClean="0">
                <a:solidFill>
                  <a:srgbClr val="C00000"/>
                </a:solidFill>
                <a:effectLst>
                  <a:outerShdw blurRad="38100" dist="38100" dir="2700000" algn="tl">
                    <a:srgbClr val="000000"/>
                  </a:outerShdw>
                </a:effectLst>
              </a:rPr>
              <a:t>IV.  </a:t>
            </a:r>
            <a:r>
              <a:rPr lang="fr-FR" dirty="0" smtClean="0">
                <a:solidFill>
                  <a:srgbClr val="C00000"/>
                </a:solidFill>
                <a:effectLst>
                  <a:outerShdw blurRad="38100" dist="38100" dir="2700000" algn="tl">
                    <a:srgbClr val="000000"/>
                  </a:outerShdw>
                </a:effectLst>
              </a:rPr>
              <a:t>Comment favoriser la </a:t>
            </a:r>
            <a:r>
              <a:rPr lang="fr-FR" dirty="0" err="1" smtClean="0">
                <a:solidFill>
                  <a:srgbClr val="C00000"/>
                </a:solidFill>
                <a:effectLst>
                  <a:outerShdw blurRad="38100" dist="38100" dir="2700000" algn="tl">
                    <a:srgbClr val="000000"/>
                  </a:outerShdw>
                </a:effectLst>
              </a:rPr>
              <a:t>e.fertilisation</a:t>
            </a:r>
            <a:r>
              <a:rPr lang="fr-FR" dirty="0" smtClean="0">
                <a:solidFill>
                  <a:srgbClr val="C00000"/>
                </a:solidFill>
                <a:effectLst>
                  <a:outerShdw blurRad="38100" dist="38100" dir="2700000" algn="tl">
                    <a:srgbClr val="000000"/>
                  </a:outerShdw>
                </a:effectLst>
              </a:rPr>
              <a:t>? </a:t>
            </a:r>
            <a:endParaRPr lang="fr-FR" dirty="0">
              <a:solidFill>
                <a:srgbClr val="C00000"/>
              </a:solidFill>
            </a:endParaRPr>
          </a:p>
        </p:txBody>
      </p:sp>
      <p:sp>
        <p:nvSpPr>
          <p:cNvPr id="6" name="Sous-titre 5"/>
          <p:cNvSpPr>
            <a:spLocks noGrp="1"/>
          </p:cNvSpPr>
          <p:nvPr>
            <p:ph type="subTitle" idx="1"/>
          </p:nvPr>
        </p:nvSpPr>
        <p:spPr>
          <a:xfrm>
            <a:off x="1371600" y="3714752"/>
            <a:ext cx="6400800" cy="1369546"/>
          </a:xfrm>
        </p:spPr>
        <p:txBody>
          <a:bodyPr>
            <a:normAutofit lnSpcReduction="10000"/>
          </a:bodyPr>
          <a:lstStyle/>
          <a:p>
            <a:r>
              <a:rPr lang="fr-FR" dirty="0" smtClean="0">
                <a:solidFill>
                  <a:srgbClr val="C00000"/>
                </a:solidFill>
                <a:effectLst>
                  <a:outerShdw blurRad="38100" dist="38100" dir="2700000" algn="tl">
                    <a:srgbClr val="000000"/>
                  </a:outerShdw>
                </a:effectLst>
                <a:latin typeface="+mj-lt"/>
              </a:rPr>
              <a:t>Passer d’une logique de la productivité à une logique de création de valeur ajoutée conjuguée</a:t>
            </a:r>
            <a:endParaRPr lang="fr-FR" dirty="0">
              <a:latin typeface="+mj-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5"/>
          <p:cNvSpPr>
            <a:spLocks noGrp="1"/>
          </p:cNvSpPr>
          <p:nvPr>
            <p:ph type="sldNum" sz="quarter" idx="12"/>
          </p:nvPr>
        </p:nvSpPr>
        <p:spPr/>
        <p:txBody>
          <a:bodyPr/>
          <a:lstStyle/>
          <a:p>
            <a:fld id="{1205F2C3-18A2-40A7-961B-0239429A52C2}" type="slidenum">
              <a:rPr lang="fr-FR"/>
              <a:pPr/>
              <a:t>28</a:t>
            </a:fld>
            <a:endParaRPr lang="fr-FR"/>
          </a:p>
        </p:txBody>
      </p:sp>
      <p:sp>
        <p:nvSpPr>
          <p:cNvPr id="44034" name="Rectangle 1026"/>
          <p:cNvSpPr>
            <a:spLocks noGrp="1" noChangeArrowheads="1"/>
          </p:cNvSpPr>
          <p:nvPr>
            <p:ph type="title"/>
          </p:nvPr>
        </p:nvSpPr>
        <p:spPr>
          <a:xfrm>
            <a:off x="468313" y="457200"/>
            <a:ext cx="8424862" cy="1295400"/>
          </a:xfrm>
        </p:spPr>
        <p:txBody>
          <a:bodyPr>
            <a:normAutofit/>
          </a:bodyPr>
          <a:lstStyle/>
          <a:p>
            <a:pPr>
              <a:lnSpc>
                <a:spcPct val="90000"/>
              </a:lnSpc>
            </a:pPr>
            <a:r>
              <a:rPr lang="fr-FR" sz="3200" dirty="0" smtClean="0">
                <a:solidFill>
                  <a:srgbClr val="C00000"/>
                </a:solidFill>
                <a:effectLst/>
              </a:rPr>
              <a:t>Comment encourager la création de valeur ajoutée ..conjuguée!? </a:t>
            </a:r>
            <a:endParaRPr lang="fr-FR" sz="2800" dirty="0">
              <a:solidFill>
                <a:srgbClr val="C00000"/>
              </a:solidFill>
              <a:effectLst/>
            </a:endParaRPr>
          </a:p>
        </p:txBody>
      </p:sp>
      <p:sp>
        <p:nvSpPr>
          <p:cNvPr id="44035" name="Rectangle 1027"/>
          <p:cNvSpPr>
            <a:spLocks noGrp="1" noChangeArrowheads="1"/>
          </p:cNvSpPr>
          <p:nvPr>
            <p:ph type="body" idx="1"/>
          </p:nvPr>
        </p:nvSpPr>
        <p:spPr>
          <a:xfrm>
            <a:off x="571472" y="2285992"/>
            <a:ext cx="8358246" cy="3810008"/>
          </a:xfrm>
        </p:spPr>
        <p:txBody>
          <a:bodyPr>
            <a:normAutofit lnSpcReduction="10000"/>
          </a:bodyPr>
          <a:lstStyle/>
          <a:p>
            <a:pPr marL="594360" indent="-457200">
              <a:buFont typeface="+mj-lt"/>
              <a:buAutoNum type="arabicPeriod"/>
            </a:pPr>
            <a:r>
              <a:rPr lang="fr-FR" sz="2400" dirty="0" smtClean="0">
                <a:latin typeface="+mj-lt"/>
              </a:rPr>
              <a:t>Sensibiliser chacun à la valeur des patrimoines immatériels</a:t>
            </a:r>
          </a:p>
          <a:p>
            <a:pPr marL="594360" indent="-457200">
              <a:buFont typeface="+mj-lt"/>
              <a:buAutoNum type="arabicPeriod"/>
            </a:pPr>
            <a:r>
              <a:rPr lang="fr-FR" sz="2400" dirty="0" smtClean="0">
                <a:latin typeface="+mj-lt"/>
              </a:rPr>
              <a:t>Enthousiasmer le personnel: Faire </a:t>
            </a:r>
            <a:r>
              <a:rPr lang="fr-FR" sz="2400" dirty="0">
                <a:latin typeface="+mj-lt"/>
              </a:rPr>
              <a:t>de la </a:t>
            </a:r>
            <a:r>
              <a:rPr lang="fr-FR" sz="2400" dirty="0" smtClean="0">
                <a:latin typeface="+mj-lt"/>
              </a:rPr>
              <a:t>« cross fertilisation » </a:t>
            </a:r>
            <a:r>
              <a:rPr lang="fr-FR" sz="2400" dirty="0">
                <a:latin typeface="+mj-lt"/>
              </a:rPr>
              <a:t>une œuvre collective</a:t>
            </a:r>
          </a:p>
          <a:p>
            <a:pPr marL="594360" indent="-457200">
              <a:buFont typeface="+mj-lt"/>
              <a:buAutoNum type="arabicPeriod"/>
            </a:pPr>
            <a:r>
              <a:rPr lang="fr-FR" sz="2400" dirty="0" smtClean="0">
                <a:latin typeface="+mj-lt"/>
              </a:rPr>
              <a:t>Imaginer de nouveaux modes d’animation: Mettre </a:t>
            </a:r>
            <a:r>
              <a:rPr lang="fr-FR" sz="2400" dirty="0">
                <a:latin typeface="+mj-lt"/>
              </a:rPr>
              <a:t>en place des outils adaptées aux organisations en réseaux</a:t>
            </a:r>
          </a:p>
          <a:p>
            <a:pPr marL="594360" indent="-457200">
              <a:buFont typeface="+mj-lt"/>
              <a:buAutoNum type="arabicPeriod"/>
            </a:pPr>
            <a:r>
              <a:rPr lang="fr-FR" sz="2400" dirty="0" smtClean="0">
                <a:latin typeface="+mj-lt"/>
              </a:rPr>
              <a:t>Se poser les bonnes questions</a:t>
            </a:r>
          </a:p>
          <a:p>
            <a:pPr marL="594360" indent="-457200">
              <a:buFont typeface="+mj-lt"/>
              <a:buAutoNum type="arabicPeriod"/>
            </a:pPr>
            <a:r>
              <a:rPr lang="fr-FR" sz="2400" dirty="0" smtClean="0">
                <a:latin typeface="+mj-lt"/>
              </a:rPr>
              <a:t>Le projet d’</a:t>
            </a:r>
            <a:r>
              <a:rPr lang="fr-FR" sz="2400" dirty="0" err="1" smtClean="0">
                <a:latin typeface="+mj-lt"/>
              </a:rPr>
              <a:t>e.fertilisation</a:t>
            </a:r>
            <a:r>
              <a:rPr lang="fr-FR" sz="2400" dirty="0" smtClean="0">
                <a:latin typeface="+mj-lt"/>
              </a:rPr>
              <a:t> doit être visible, les enjeux clairs et les objectifs modestes: il s’agit de constituer un état d’esprit particulier</a:t>
            </a:r>
          </a:p>
          <a:p>
            <a:pPr>
              <a:buNone/>
            </a:pPr>
            <a:endParaRPr lang="fr-FR" sz="2400" dirty="0">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D45F53A2-B92B-4F3A-BB5F-965A3C6D74BE}" type="slidenum">
              <a:rPr lang="fr-FR"/>
              <a:pPr/>
              <a:t>29</a:t>
            </a:fld>
            <a:endParaRPr lang="fr-FR"/>
          </a:p>
        </p:txBody>
      </p:sp>
      <p:sp>
        <p:nvSpPr>
          <p:cNvPr id="21506" name="Rectangle 2"/>
          <p:cNvSpPr>
            <a:spLocks noGrp="1" noChangeArrowheads="1"/>
          </p:cNvSpPr>
          <p:nvPr>
            <p:ph type="title"/>
          </p:nvPr>
        </p:nvSpPr>
        <p:spPr>
          <a:xfrm>
            <a:off x="0" y="214290"/>
            <a:ext cx="7715272" cy="1214446"/>
          </a:xfrm>
        </p:spPr>
        <p:txBody>
          <a:bodyPr>
            <a:noAutofit/>
          </a:bodyPr>
          <a:lstStyle/>
          <a:p>
            <a:pPr>
              <a:lnSpc>
                <a:spcPct val="80000"/>
              </a:lnSpc>
            </a:pPr>
            <a:r>
              <a:rPr lang="fr-FR" sz="2400" dirty="0">
                <a:solidFill>
                  <a:srgbClr val="FF0000"/>
                </a:solidFill>
                <a:effectLst>
                  <a:outerShdw blurRad="38100" dist="38100" dir="2700000" algn="tl">
                    <a:srgbClr val="000000">
                      <a:alpha val="43137"/>
                    </a:srgbClr>
                  </a:outerShdw>
                </a:effectLst>
              </a:rPr>
              <a:t>Plus d’une entreprise sur deux n’a pas conscience de la valeur de ses actifs immatériels et ne sait pas en tirer parti</a:t>
            </a:r>
          </a:p>
        </p:txBody>
      </p:sp>
      <p:sp>
        <p:nvSpPr>
          <p:cNvPr id="21507" name="Rectangle 3"/>
          <p:cNvSpPr>
            <a:spLocks noGrp="1" noChangeArrowheads="1"/>
          </p:cNvSpPr>
          <p:nvPr>
            <p:ph type="body" idx="1"/>
          </p:nvPr>
        </p:nvSpPr>
        <p:spPr>
          <a:xfrm>
            <a:off x="0" y="1500174"/>
            <a:ext cx="9001156" cy="5108579"/>
          </a:xfrm>
        </p:spPr>
        <p:txBody>
          <a:bodyPr>
            <a:normAutofit fontScale="92500" lnSpcReduction="20000"/>
          </a:bodyPr>
          <a:lstStyle/>
          <a:p>
            <a:pPr>
              <a:lnSpc>
                <a:spcPct val="80000"/>
              </a:lnSpc>
            </a:pPr>
            <a:endParaRPr lang="fr-FR" sz="1200" dirty="0">
              <a:solidFill>
                <a:schemeClr val="bg1"/>
              </a:solidFill>
              <a:effectLst/>
              <a:latin typeface="+mj-lt"/>
            </a:endParaRPr>
          </a:p>
          <a:p>
            <a:pPr>
              <a:lnSpc>
                <a:spcPct val="120000"/>
              </a:lnSpc>
            </a:pPr>
            <a:r>
              <a:rPr lang="fr-FR" sz="2100" dirty="0" smtClean="0">
                <a:effectLst>
                  <a:outerShdw blurRad="38100" dist="38100" dir="2700000" algn="tl">
                    <a:srgbClr val="000000">
                      <a:alpha val="43137"/>
                    </a:srgbClr>
                  </a:outerShdw>
                </a:effectLst>
                <a:latin typeface="+mj-lt"/>
              </a:rPr>
              <a:t>75 à 90% de la capitalisation boursière des entreprises cotées est constituée par des actifs immatériels tels que brevets, marques et savoir-faire</a:t>
            </a:r>
            <a:r>
              <a:rPr lang="fr-FR" sz="2100" b="1" dirty="0" smtClean="0">
                <a:effectLst>
                  <a:outerShdw blurRad="38100" dist="38100" dir="2700000" algn="tl">
                    <a:srgbClr val="000000">
                      <a:alpha val="43137"/>
                    </a:srgbClr>
                  </a:outerShdw>
                </a:effectLst>
                <a:latin typeface="+mj-lt"/>
              </a:rPr>
              <a:t>. </a:t>
            </a:r>
          </a:p>
          <a:p>
            <a:pPr>
              <a:lnSpc>
                <a:spcPct val="120000"/>
              </a:lnSpc>
            </a:pPr>
            <a:r>
              <a:rPr lang="fr-FR" sz="2100" dirty="0" smtClean="0">
                <a:solidFill>
                  <a:schemeClr val="bg1"/>
                </a:solidFill>
                <a:effectLst>
                  <a:outerShdw blurRad="38100" dist="38100" dir="2700000" algn="tl">
                    <a:srgbClr val="000000">
                      <a:alpha val="43137"/>
                    </a:srgbClr>
                  </a:outerShdw>
                </a:effectLst>
                <a:latin typeface="+mj-lt"/>
              </a:rPr>
              <a:t>En </a:t>
            </a:r>
            <a:r>
              <a:rPr lang="fr-FR" sz="2100" dirty="0">
                <a:solidFill>
                  <a:schemeClr val="bg1"/>
                </a:solidFill>
                <a:effectLst>
                  <a:outerShdw blurRad="38100" dist="38100" dir="2700000" algn="tl">
                    <a:srgbClr val="000000">
                      <a:alpha val="43137"/>
                    </a:srgbClr>
                  </a:outerShdw>
                </a:effectLst>
                <a:latin typeface="+mj-lt"/>
              </a:rPr>
              <a:t>2002, Thomson gagnait 429 millions d’euros provenant de sa branche Brevets et Licences soit 90% du revenu. </a:t>
            </a:r>
            <a:r>
              <a:rPr lang="fr-FR" sz="2100" dirty="0" smtClean="0">
                <a:solidFill>
                  <a:schemeClr val="bg1"/>
                </a:solidFill>
                <a:effectLst>
                  <a:outerShdw blurRad="38100" dist="38100" dir="2700000" algn="tl">
                    <a:srgbClr val="000000">
                      <a:alpha val="43137"/>
                    </a:srgbClr>
                  </a:outerShdw>
                </a:effectLst>
                <a:latin typeface="+mj-lt"/>
              </a:rPr>
              <a:t>Et 20</a:t>
            </a:r>
            <a:r>
              <a:rPr lang="fr-FR" sz="2100" dirty="0">
                <a:solidFill>
                  <a:schemeClr val="bg1"/>
                </a:solidFill>
                <a:effectLst>
                  <a:outerShdw blurRad="38100" dist="38100" dir="2700000" algn="tl">
                    <a:srgbClr val="000000">
                      <a:alpha val="43137"/>
                    </a:srgbClr>
                  </a:outerShdw>
                </a:effectLst>
                <a:latin typeface="+mj-lt"/>
              </a:rPr>
              <a:t>% du résultat net d’IBM provient de la vente de licences pour 1,54 milliards de dollars.</a:t>
            </a:r>
          </a:p>
          <a:p>
            <a:pPr>
              <a:lnSpc>
                <a:spcPct val="120000"/>
              </a:lnSpc>
            </a:pPr>
            <a:r>
              <a:rPr lang="fr-FR" sz="2100" dirty="0">
                <a:solidFill>
                  <a:schemeClr val="bg1"/>
                </a:solidFill>
                <a:effectLst>
                  <a:outerShdw blurRad="38100" dist="38100" dir="2700000" algn="tl">
                    <a:srgbClr val="000000">
                      <a:alpha val="43137"/>
                    </a:srgbClr>
                  </a:outerShdw>
                </a:effectLst>
                <a:latin typeface="+mj-lt"/>
              </a:rPr>
              <a:t>Le nombre de brevets déposés aux Etats-Unis a augmenté en 10 ans de plus de 84%. </a:t>
            </a:r>
            <a:r>
              <a:rPr lang="fr-FR" sz="2100" dirty="0" smtClean="0">
                <a:effectLst>
                  <a:outerShdw blurRad="38100" dist="38100" dir="2700000" algn="tl">
                    <a:srgbClr val="000000">
                      <a:alpha val="43137"/>
                    </a:srgbClr>
                  </a:outerShdw>
                </a:effectLst>
                <a:latin typeface="+mj-lt"/>
              </a:rPr>
              <a:t>Mais une enquête du </a:t>
            </a:r>
            <a:r>
              <a:rPr lang="fr-FR" sz="2100" i="1" dirty="0" smtClean="0">
                <a:effectLst>
                  <a:outerShdw blurRad="38100" dist="38100" dir="2700000" algn="tl">
                    <a:srgbClr val="000000">
                      <a:alpha val="43137"/>
                    </a:srgbClr>
                  </a:outerShdw>
                </a:effectLst>
                <a:latin typeface="+mj-lt"/>
              </a:rPr>
              <a:t>BTG International</a:t>
            </a:r>
            <a:r>
              <a:rPr lang="fr-FR" sz="2100" dirty="0" smtClean="0">
                <a:effectLst>
                  <a:outerShdw blurRad="38100" dist="38100" dir="2700000" algn="tl">
                    <a:srgbClr val="000000">
                      <a:alpha val="43137"/>
                    </a:srgbClr>
                  </a:outerShdw>
                </a:effectLst>
                <a:latin typeface="+mj-lt"/>
              </a:rPr>
              <a:t>, montre que 67% des compagnies américaines possèdent des actifs technologiques qu’elles n’exploitent pas. </a:t>
            </a:r>
            <a:endParaRPr lang="fr-FR" sz="2100" dirty="0" smtClean="0">
              <a:solidFill>
                <a:schemeClr val="bg1"/>
              </a:solidFill>
              <a:effectLst>
                <a:outerShdw blurRad="38100" dist="38100" dir="2700000" algn="tl">
                  <a:srgbClr val="000000">
                    <a:alpha val="43137"/>
                  </a:srgbClr>
                </a:outerShdw>
              </a:effectLst>
              <a:latin typeface="+mj-lt"/>
            </a:endParaRPr>
          </a:p>
          <a:p>
            <a:pPr>
              <a:lnSpc>
                <a:spcPct val="120000"/>
              </a:lnSpc>
            </a:pPr>
            <a:r>
              <a:rPr lang="fr-FR" sz="2100" dirty="0" smtClean="0">
                <a:solidFill>
                  <a:schemeClr val="bg1"/>
                </a:solidFill>
                <a:effectLst>
                  <a:outerShdw blurRad="38100" dist="38100" dir="2700000" algn="tl">
                    <a:srgbClr val="000000">
                      <a:alpha val="43137"/>
                    </a:srgbClr>
                  </a:outerShdw>
                </a:effectLst>
                <a:latin typeface="+mj-lt"/>
              </a:rPr>
              <a:t>La </a:t>
            </a:r>
            <a:r>
              <a:rPr lang="fr-FR" sz="2100" dirty="0">
                <a:solidFill>
                  <a:schemeClr val="bg1"/>
                </a:solidFill>
                <a:effectLst>
                  <a:outerShdw blurRad="38100" dist="38100" dir="2700000" algn="tl">
                    <a:srgbClr val="000000">
                      <a:alpha val="43137"/>
                    </a:srgbClr>
                  </a:outerShdw>
                </a:effectLst>
                <a:latin typeface="+mj-lt"/>
              </a:rPr>
              <a:t>France dépose moitié moins de brevets que la plupart de ses concurrents européens. Sa R&amp;D reste endogène et non orientée vers les marchés (indice Gini)</a:t>
            </a:r>
          </a:p>
          <a:p>
            <a:pPr>
              <a:lnSpc>
                <a:spcPct val="120000"/>
              </a:lnSpc>
            </a:pPr>
            <a:r>
              <a:rPr lang="fr-FR" sz="2100" dirty="0">
                <a:effectLst>
                  <a:outerShdw blurRad="38100" dist="38100" dir="2700000" algn="tl">
                    <a:srgbClr val="000000">
                      <a:alpha val="43137"/>
                    </a:srgbClr>
                  </a:outerShdw>
                </a:effectLst>
                <a:latin typeface="+mj-lt"/>
              </a:rPr>
              <a:t>Selon le Gartner </a:t>
            </a:r>
            <a:r>
              <a:rPr lang="fr-FR" sz="2100" dirty="0" smtClean="0">
                <a:effectLst>
                  <a:outerShdw blurRad="38100" dist="38100" dir="2700000" algn="tl">
                    <a:srgbClr val="000000">
                      <a:alpha val="43137"/>
                    </a:srgbClr>
                  </a:outerShdw>
                </a:effectLst>
                <a:latin typeface="+mj-lt"/>
              </a:rPr>
              <a:t>Groupe, la </a:t>
            </a:r>
            <a:r>
              <a:rPr lang="fr-FR" sz="2100" dirty="0">
                <a:effectLst>
                  <a:outerShdw blurRad="38100" dist="38100" dir="2700000" algn="tl">
                    <a:srgbClr val="000000">
                      <a:alpha val="43137"/>
                    </a:srgbClr>
                  </a:outerShdw>
                </a:effectLst>
                <a:latin typeface="+mj-lt"/>
              </a:rPr>
              <a:t>moitié des entreprises qui tirent plus de 25% de leur revenu annuel de nouveaux produits sont celles qui formalisent l'innovation en démultipliant leurs actifs intellectuels. </a:t>
            </a:r>
          </a:p>
        </p:txBody>
      </p:sp>
      <p:pic>
        <p:nvPicPr>
          <p:cNvPr id="21508" name="Picture 4" descr="snickerdog"/>
          <p:cNvPicPr>
            <a:picLocks noChangeAspect="1" noChangeArrowheads="1" noCrop="1"/>
          </p:cNvPicPr>
          <p:nvPr/>
        </p:nvPicPr>
        <p:blipFill>
          <a:blip r:embed="rId2" cstate="print"/>
          <a:srcRect/>
          <a:stretch>
            <a:fillRect/>
          </a:stretch>
        </p:blipFill>
        <p:spPr bwMode="auto">
          <a:xfrm>
            <a:off x="7524750" y="260350"/>
            <a:ext cx="1368425" cy="1368425"/>
          </a:xfrm>
          <a:prstGeom prst="rect">
            <a:avLst/>
          </a:prstGeom>
          <a:noFill/>
        </p:spPr>
      </p:pic>
      <p:sp>
        <p:nvSpPr>
          <p:cNvPr id="7" name="Espace réservé du pied de page 6"/>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5"/>
          <p:cNvSpPr>
            <a:spLocks noGrp="1"/>
          </p:cNvSpPr>
          <p:nvPr>
            <p:ph type="sldNum" sz="quarter" idx="12"/>
          </p:nvPr>
        </p:nvSpPr>
        <p:spPr/>
        <p:txBody>
          <a:bodyPr/>
          <a:lstStyle/>
          <a:p>
            <a:fld id="{4FD721EF-DC61-4059-92AA-5AC58096F66B}" type="slidenum">
              <a:rPr lang="fr-FR"/>
              <a:pPr/>
              <a:t>30</a:t>
            </a:fld>
            <a:endParaRPr lang="fr-FR"/>
          </a:p>
        </p:txBody>
      </p:sp>
      <p:sp>
        <p:nvSpPr>
          <p:cNvPr id="14338" name="Rectangle 2"/>
          <p:cNvSpPr>
            <a:spLocks noGrp="1" noChangeArrowheads="1"/>
          </p:cNvSpPr>
          <p:nvPr>
            <p:ph type="title"/>
          </p:nvPr>
        </p:nvSpPr>
        <p:spPr>
          <a:xfrm>
            <a:off x="457200" y="476250"/>
            <a:ext cx="8229600" cy="941388"/>
          </a:xfrm>
        </p:spPr>
        <p:txBody>
          <a:bodyPr>
            <a:noAutofit/>
          </a:bodyPr>
          <a:lstStyle/>
          <a:p>
            <a:r>
              <a:rPr lang="fr-FR" sz="2800" dirty="0" smtClean="0">
                <a:solidFill>
                  <a:srgbClr val="C00000"/>
                </a:solidFill>
                <a:effectLst>
                  <a:outerShdw blurRad="38100" dist="38100" dir="2700000" algn="tl">
                    <a:srgbClr val="000000"/>
                  </a:outerShdw>
                </a:effectLst>
              </a:rPr>
              <a:t>Prendre des initiatives pour </a:t>
            </a:r>
            <a:r>
              <a:rPr lang="fr-FR" sz="2800" dirty="0">
                <a:solidFill>
                  <a:srgbClr val="C00000"/>
                </a:solidFill>
                <a:effectLst>
                  <a:outerShdw blurRad="38100" dist="38100" dir="2700000" algn="tl">
                    <a:srgbClr val="000000"/>
                  </a:outerShdw>
                </a:effectLst>
              </a:rPr>
              <a:t>canaliser l’énergie créative des équipes</a:t>
            </a:r>
          </a:p>
        </p:txBody>
      </p:sp>
      <p:sp>
        <p:nvSpPr>
          <p:cNvPr id="14339" name="Rectangle 3"/>
          <p:cNvSpPr>
            <a:spLocks noGrp="1" noChangeArrowheads="1"/>
          </p:cNvSpPr>
          <p:nvPr>
            <p:ph type="body" idx="1"/>
          </p:nvPr>
        </p:nvSpPr>
        <p:spPr>
          <a:xfrm>
            <a:off x="142844" y="1714488"/>
            <a:ext cx="8643997" cy="4857784"/>
          </a:xfrm>
        </p:spPr>
        <p:txBody>
          <a:bodyPr>
            <a:noAutofit/>
          </a:bodyPr>
          <a:lstStyle/>
          <a:p>
            <a:pPr>
              <a:lnSpc>
                <a:spcPct val="80000"/>
              </a:lnSpc>
              <a:buBlip>
                <a:blip r:embed="rId2"/>
              </a:buBlip>
            </a:pPr>
            <a:r>
              <a:rPr lang="fr-FR" sz="2200" dirty="0">
                <a:latin typeface="+mj-lt"/>
              </a:rPr>
              <a:t>Chaque équipe doit pouvoir proposer un </a:t>
            </a:r>
            <a:r>
              <a:rPr lang="fr-FR" sz="2200" dirty="0" smtClean="0">
                <a:latin typeface="+mj-lt"/>
              </a:rPr>
              <a:t>thème </a:t>
            </a:r>
            <a:r>
              <a:rPr lang="fr-FR" sz="2200" dirty="0">
                <a:latin typeface="+mj-lt"/>
              </a:rPr>
              <a:t>de </a:t>
            </a:r>
            <a:r>
              <a:rPr lang="fr-FR" sz="2200" dirty="0" smtClean="0">
                <a:latin typeface="+mj-lt"/>
              </a:rPr>
              <a:t>de </a:t>
            </a:r>
            <a:r>
              <a:rPr lang="fr-FR" sz="2200" dirty="0">
                <a:latin typeface="+mj-lt"/>
              </a:rPr>
              <a:t>R&amp;D soumis à un comité qui peut-être international</a:t>
            </a:r>
          </a:p>
          <a:p>
            <a:pPr>
              <a:lnSpc>
                <a:spcPct val="80000"/>
              </a:lnSpc>
              <a:buBlip>
                <a:blip r:embed="rId2"/>
              </a:buBlip>
            </a:pPr>
            <a:r>
              <a:rPr lang="fr-FR" sz="2200" dirty="0" smtClean="0">
                <a:latin typeface="+mj-lt"/>
              </a:rPr>
              <a:t>Faire </a:t>
            </a:r>
            <a:r>
              <a:rPr lang="fr-FR" sz="2200" dirty="0">
                <a:latin typeface="+mj-lt"/>
              </a:rPr>
              <a:t>voyager à l’intérieur de l’entreprise des « </a:t>
            </a:r>
            <a:r>
              <a:rPr lang="fr-FR" sz="2200" dirty="0" err="1">
                <a:latin typeface="+mj-lt"/>
              </a:rPr>
              <a:t>fertilisateurs</a:t>
            </a:r>
            <a:r>
              <a:rPr lang="fr-FR" sz="2200" dirty="0">
                <a:latin typeface="+mj-lt"/>
              </a:rPr>
              <a:t> » venus de différents </a:t>
            </a:r>
            <a:r>
              <a:rPr lang="fr-FR" sz="2200" dirty="0" smtClean="0">
                <a:latin typeface="+mj-lt"/>
              </a:rPr>
              <a:t>horizons</a:t>
            </a:r>
          </a:p>
          <a:p>
            <a:pPr>
              <a:lnSpc>
                <a:spcPct val="80000"/>
              </a:lnSpc>
              <a:buBlip>
                <a:blip r:embed="rId2"/>
              </a:buBlip>
            </a:pPr>
            <a:r>
              <a:rPr lang="fr-FR" sz="2200" dirty="0" smtClean="0">
                <a:solidFill>
                  <a:srgbClr val="C00000"/>
                </a:solidFill>
                <a:effectLst>
                  <a:outerShdw blurRad="38100" dist="38100" dir="2700000" algn="tl">
                    <a:srgbClr val="000000"/>
                  </a:outerShdw>
                </a:effectLst>
                <a:latin typeface="+mj-lt"/>
              </a:rPr>
              <a:t>Enchanter l’entreprise et pas seulement… la relation client:</a:t>
            </a:r>
            <a:r>
              <a:rPr lang="fr-FR" sz="2200" dirty="0" smtClean="0">
                <a:latin typeface="+mj-lt"/>
              </a:rPr>
              <a:t> Accepter une posture ludique du travail</a:t>
            </a:r>
          </a:p>
          <a:p>
            <a:pPr>
              <a:lnSpc>
                <a:spcPct val="80000"/>
              </a:lnSpc>
              <a:buBlip>
                <a:blip r:embed="rId2"/>
              </a:buBlip>
            </a:pPr>
            <a:r>
              <a:rPr lang="fr-FR" sz="2200" dirty="0" smtClean="0">
                <a:latin typeface="+mj-lt"/>
              </a:rPr>
              <a:t>Utiliser les méthodes d’anticipation qui préparent le personnel aux changements et stimulent les projets pluridisciplinaires et </a:t>
            </a:r>
            <a:r>
              <a:rPr lang="fr-FR" sz="2200" dirty="0" smtClean="0">
                <a:solidFill>
                  <a:srgbClr val="C00000"/>
                </a:solidFill>
                <a:effectLst>
                  <a:outerShdw blurRad="38100" dist="38100" dir="2700000" algn="tl">
                    <a:srgbClr val="000000">
                      <a:alpha val="43137"/>
                    </a:srgbClr>
                  </a:outerShdw>
                </a:effectLst>
                <a:latin typeface="+mj-lt"/>
              </a:rPr>
              <a:t>Elimine le caractère hypocondriaque des points forts/points faibles</a:t>
            </a:r>
            <a:endParaRPr lang="fr-FR" sz="2200" dirty="0">
              <a:latin typeface="+mj-lt"/>
            </a:endParaRPr>
          </a:p>
          <a:p>
            <a:pPr>
              <a:lnSpc>
                <a:spcPct val="80000"/>
              </a:lnSpc>
              <a:buBlip>
                <a:blip r:embed="rId2"/>
              </a:buBlip>
            </a:pPr>
            <a:r>
              <a:rPr lang="fr-FR" sz="2200" dirty="0" smtClean="0">
                <a:effectLst/>
                <a:latin typeface="+mj-lt"/>
              </a:rPr>
              <a:t>Décentraliser </a:t>
            </a:r>
            <a:r>
              <a:rPr lang="fr-FR" sz="2200" dirty="0">
                <a:effectLst/>
                <a:latin typeface="+mj-lt"/>
              </a:rPr>
              <a:t>les réseaux d’apports d’idées et d’information</a:t>
            </a:r>
            <a:r>
              <a:rPr lang="fr-FR" sz="2200" dirty="0">
                <a:solidFill>
                  <a:srgbClr val="FF66FF"/>
                </a:solidFill>
                <a:effectLst>
                  <a:outerShdw blurRad="38100" dist="38100" dir="2700000" algn="tl">
                    <a:srgbClr val="000000"/>
                  </a:outerShdw>
                </a:effectLst>
                <a:latin typeface="+mj-lt"/>
              </a:rPr>
              <a:t> </a:t>
            </a:r>
          </a:p>
          <a:p>
            <a:pPr>
              <a:lnSpc>
                <a:spcPct val="80000"/>
              </a:lnSpc>
              <a:buBlip>
                <a:blip r:embed="rId3"/>
              </a:buBlip>
            </a:pPr>
            <a:r>
              <a:rPr lang="fr-FR" sz="2200" dirty="0" smtClean="0">
                <a:solidFill>
                  <a:srgbClr val="C00000"/>
                </a:solidFill>
                <a:effectLst>
                  <a:outerShdw blurRad="38100" dist="38100" dir="2700000" algn="tl">
                    <a:srgbClr val="000000"/>
                  </a:outerShdw>
                </a:effectLst>
                <a:latin typeface="+mj-lt"/>
              </a:rPr>
              <a:t>Une </a:t>
            </a:r>
            <a:r>
              <a:rPr lang="fr-FR" sz="2200" dirty="0">
                <a:solidFill>
                  <a:srgbClr val="C00000"/>
                </a:solidFill>
                <a:effectLst>
                  <a:outerShdw blurRad="38100" dist="38100" dir="2700000" algn="tl">
                    <a:srgbClr val="000000"/>
                  </a:outerShdw>
                </a:effectLst>
                <a:latin typeface="+mj-lt"/>
              </a:rPr>
              <a:t>chaîne </a:t>
            </a:r>
            <a:r>
              <a:rPr lang="fr-FR" sz="2200" dirty="0" smtClean="0">
                <a:solidFill>
                  <a:srgbClr val="C00000"/>
                </a:solidFill>
                <a:effectLst>
                  <a:outerShdw blurRad="38100" dist="38100" dir="2700000" algn="tl">
                    <a:srgbClr val="000000"/>
                  </a:outerShdw>
                </a:effectLst>
                <a:latin typeface="+mj-lt"/>
              </a:rPr>
              <a:t>de </a:t>
            </a:r>
            <a:r>
              <a:rPr lang="fr-FR" sz="2200" dirty="0">
                <a:solidFill>
                  <a:srgbClr val="C00000"/>
                </a:solidFill>
                <a:effectLst>
                  <a:outerShdw blurRad="38100" dist="38100" dir="2700000" algn="tl">
                    <a:srgbClr val="000000"/>
                  </a:outerShdw>
                </a:effectLst>
                <a:latin typeface="+mj-lt"/>
              </a:rPr>
              <a:t>création de valeur ajoutée conjuguée </a:t>
            </a:r>
            <a:r>
              <a:rPr lang="fr-FR" sz="2200" dirty="0" smtClean="0">
                <a:solidFill>
                  <a:srgbClr val="C00000"/>
                </a:solidFill>
                <a:effectLst>
                  <a:outerShdw blurRad="38100" dist="38100" dir="2700000" algn="tl">
                    <a:srgbClr val="000000"/>
                  </a:outerShdw>
                </a:effectLst>
                <a:latin typeface="+mj-lt"/>
              </a:rPr>
              <a:t>productive passe par la liberté d’échanger</a:t>
            </a:r>
            <a:endParaRPr lang="fr-FR" sz="2200" dirty="0">
              <a:solidFill>
                <a:srgbClr val="C00000"/>
              </a:solidFill>
              <a:effectLst>
                <a:outerShdw blurRad="38100" dist="38100" dir="2700000" algn="tl">
                  <a:srgbClr val="000000"/>
                </a:outerShdw>
              </a:effectLst>
              <a:latin typeface="+mj-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000" dirty="0" smtClean="0">
                <a:solidFill>
                  <a:srgbClr val="FF0000"/>
                </a:solidFill>
              </a:rPr>
              <a:t>Et mettez y de l’humour, sacrebleu!</a:t>
            </a:r>
            <a:endParaRPr lang="fr-FR" sz="4000" dirty="0">
              <a:solidFill>
                <a:srgbClr val="FF0000"/>
              </a:solidFill>
            </a:endParaRPr>
          </a:p>
        </p:txBody>
      </p:sp>
      <p:sp>
        <p:nvSpPr>
          <p:cNvPr id="4" name="Espace réservé du pied de page 3"/>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4"/>
          <p:cNvSpPr>
            <a:spLocks noGrp="1"/>
          </p:cNvSpPr>
          <p:nvPr>
            <p:ph type="sldNum" sz="quarter" idx="12"/>
          </p:nvPr>
        </p:nvSpPr>
        <p:spPr/>
        <p:txBody>
          <a:bodyPr/>
          <a:lstStyle/>
          <a:p>
            <a:fld id="{C5ED534E-EB0C-4FDA-98A9-BE1FA90D67E9}" type="slidenum">
              <a:rPr lang="fr-FR" smtClean="0"/>
              <a:pPr/>
              <a:t>31</a:t>
            </a:fld>
            <a:endParaRPr lang="fr-FR"/>
          </a:p>
        </p:txBody>
      </p:sp>
      <p:pic>
        <p:nvPicPr>
          <p:cNvPr id="165890" name="Picture 2" descr="D:\Mes documents\Mes images\images pour conf&amp; blogs\image001.jpg"/>
          <p:cNvPicPr>
            <a:picLocks noGrp="1" noChangeAspect="1" noChangeArrowheads="1"/>
          </p:cNvPicPr>
          <p:nvPr>
            <p:ph idx="1"/>
          </p:nvPr>
        </p:nvPicPr>
        <p:blipFill>
          <a:blip r:embed="rId2" cstate="print"/>
          <a:srcRect/>
          <a:stretch>
            <a:fillRect/>
          </a:stretch>
        </p:blipFill>
        <p:spPr bwMode="auto">
          <a:xfrm>
            <a:off x="1785918" y="1571612"/>
            <a:ext cx="5486400" cy="3914775"/>
          </a:xfrm>
          <a:prstGeom prst="rect">
            <a:avLst/>
          </a:prstGeom>
          <a:noFill/>
        </p:spPr>
      </p:pic>
      <p:sp>
        <p:nvSpPr>
          <p:cNvPr id="6" name="ZoneTexte 5"/>
          <p:cNvSpPr txBox="1"/>
          <p:nvPr/>
        </p:nvSpPr>
        <p:spPr>
          <a:xfrm>
            <a:off x="285720" y="5786454"/>
            <a:ext cx="8460900" cy="707886"/>
          </a:xfrm>
          <a:prstGeom prst="rect">
            <a:avLst/>
          </a:prstGeom>
          <a:noFill/>
        </p:spPr>
        <p:txBody>
          <a:bodyPr wrap="square" rtlCol="0">
            <a:spAutoFit/>
          </a:bodyPr>
          <a:lstStyle/>
          <a:p>
            <a:r>
              <a:rPr lang="fr-FR" sz="2000" dirty="0" smtClean="0"/>
              <a:t>Qui à un forum où on peut échanger des blagues – heu - sur les blondes?</a:t>
            </a:r>
            <a:endParaRPr lang="fr-FR" sz="2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fld id="{32A1F8CA-DA4A-4B80-A592-C1C892B47808}" type="slidenum">
              <a:rPr lang="fr-FR"/>
              <a:pPr/>
              <a:t>32</a:t>
            </a:fld>
            <a:endParaRPr lang="fr-FR"/>
          </a:p>
        </p:txBody>
      </p:sp>
      <p:sp>
        <p:nvSpPr>
          <p:cNvPr id="23554" name="Rectangle 2"/>
          <p:cNvSpPr>
            <a:spLocks noGrp="1" noChangeArrowheads="1"/>
          </p:cNvSpPr>
          <p:nvPr>
            <p:ph type="title"/>
          </p:nvPr>
        </p:nvSpPr>
        <p:spPr>
          <a:xfrm>
            <a:off x="611188" y="457200"/>
            <a:ext cx="8137525" cy="1114412"/>
          </a:xfrm>
        </p:spPr>
        <p:txBody>
          <a:bodyPr/>
          <a:lstStyle/>
          <a:p>
            <a:pPr>
              <a:buFont typeface="Wingdings 3" pitchFamily="18" charset="2"/>
              <a:buNone/>
            </a:pPr>
            <a:r>
              <a:rPr lang="fr-FR" sz="3200" dirty="0">
                <a:solidFill>
                  <a:srgbClr val="C00000"/>
                </a:solidFill>
                <a:effectLst>
                  <a:outerShdw blurRad="38100" dist="38100" dir="2700000" algn="tl">
                    <a:srgbClr val="000000"/>
                  </a:outerShdw>
                </a:effectLst>
              </a:rPr>
              <a:t>Les Modes d’Animation </a:t>
            </a:r>
            <a:r>
              <a:rPr lang="fr-FR" sz="3200" dirty="0" smtClean="0">
                <a:solidFill>
                  <a:srgbClr val="C00000"/>
                </a:solidFill>
                <a:effectLst>
                  <a:outerShdw blurRad="38100" dist="38100" dir="2700000" algn="tl">
                    <a:srgbClr val="000000"/>
                  </a:outerShdw>
                </a:effectLst>
              </a:rPr>
              <a:t>spécifiques à </a:t>
            </a:r>
            <a:r>
              <a:rPr lang="fr-FR" sz="3200" dirty="0">
                <a:solidFill>
                  <a:srgbClr val="C00000"/>
                </a:solidFill>
                <a:effectLst>
                  <a:outerShdw blurRad="38100" dist="38100" dir="2700000" algn="tl">
                    <a:srgbClr val="000000"/>
                  </a:outerShdw>
                </a:effectLst>
              </a:rPr>
              <a:t>considérer</a:t>
            </a:r>
          </a:p>
        </p:txBody>
      </p:sp>
      <p:sp>
        <p:nvSpPr>
          <p:cNvPr id="23555" name="Rectangle 3"/>
          <p:cNvSpPr>
            <a:spLocks noGrp="1" noChangeArrowheads="1"/>
          </p:cNvSpPr>
          <p:nvPr>
            <p:ph type="body" idx="1"/>
          </p:nvPr>
        </p:nvSpPr>
        <p:spPr>
          <a:xfrm>
            <a:off x="0" y="1844675"/>
            <a:ext cx="6215074" cy="4251325"/>
          </a:xfrm>
        </p:spPr>
        <p:txBody>
          <a:bodyPr>
            <a:normAutofit/>
          </a:bodyPr>
          <a:lstStyle/>
          <a:p>
            <a:pPr>
              <a:lnSpc>
                <a:spcPct val="90000"/>
              </a:lnSpc>
              <a:buClr>
                <a:srgbClr val="FF9900"/>
              </a:buClr>
              <a:buBlip>
                <a:blip r:embed="rId2"/>
              </a:buBlip>
            </a:pPr>
            <a:r>
              <a:rPr lang="fr-FR" sz="2400" dirty="0" smtClean="0">
                <a:latin typeface="+mj-lt"/>
              </a:rPr>
              <a:t>Une </a:t>
            </a:r>
            <a:r>
              <a:rPr lang="fr-FR" sz="2400" dirty="0">
                <a:latin typeface="+mj-lt"/>
              </a:rPr>
              <a:t>émulation permanente: </a:t>
            </a:r>
            <a:r>
              <a:rPr lang="fr-FR" sz="2400" dirty="0" smtClean="0">
                <a:effectLst>
                  <a:outerShdw blurRad="38100" dist="38100" dir="2700000" algn="tl">
                    <a:srgbClr val="000000">
                      <a:alpha val="43137"/>
                    </a:srgbClr>
                  </a:outerShdw>
                </a:effectLst>
                <a:latin typeface="+mj-lt"/>
              </a:rPr>
              <a:t>des campagnes d’idéation renouvelées</a:t>
            </a:r>
            <a:endParaRPr lang="fr-FR" sz="2400" dirty="0">
              <a:effectLst>
                <a:outerShdw blurRad="38100" dist="38100" dir="2700000" algn="tl">
                  <a:srgbClr val="000000">
                    <a:alpha val="43137"/>
                  </a:srgbClr>
                </a:outerShdw>
              </a:effectLst>
              <a:latin typeface="+mj-lt"/>
            </a:endParaRPr>
          </a:p>
          <a:p>
            <a:pPr>
              <a:lnSpc>
                <a:spcPct val="90000"/>
              </a:lnSpc>
              <a:buClr>
                <a:srgbClr val="FF9900"/>
              </a:buClr>
              <a:buBlip>
                <a:blip r:embed="rId2"/>
              </a:buBlip>
            </a:pPr>
            <a:r>
              <a:rPr lang="fr-FR" sz="2400" dirty="0" smtClean="0">
                <a:effectLst>
                  <a:outerShdw blurRad="38100" dist="38100" dir="2700000" algn="tl">
                    <a:srgbClr val="000000"/>
                  </a:outerShdw>
                </a:effectLst>
                <a:latin typeface="+mj-lt"/>
              </a:rPr>
              <a:t>Une communication adaptée: </a:t>
            </a:r>
            <a:r>
              <a:rPr lang="fr-FR" sz="2400" dirty="0" smtClean="0">
                <a:latin typeface="+mj-lt"/>
              </a:rPr>
              <a:t>un observatoire et </a:t>
            </a:r>
            <a:r>
              <a:rPr lang="fr-FR" sz="2400" dirty="0" smtClean="0">
                <a:effectLst>
                  <a:outerShdw blurRad="38100" dist="38100" dir="2700000" algn="tl">
                    <a:srgbClr val="000000"/>
                  </a:outerShdw>
                </a:effectLst>
                <a:latin typeface="+mj-lt"/>
              </a:rPr>
              <a:t>une lettre spécialisée</a:t>
            </a:r>
            <a:endParaRPr lang="fr-FR" sz="2400" dirty="0" smtClean="0">
              <a:latin typeface="+mj-lt"/>
            </a:endParaRPr>
          </a:p>
          <a:p>
            <a:pPr>
              <a:lnSpc>
                <a:spcPct val="90000"/>
              </a:lnSpc>
              <a:buClr>
                <a:srgbClr val="FF9900"/>
              </a:buClr>
              <a:buBlip>
                <a:blip r:embed="rId2"/>
              </a:buBlip>
            </a:pPr>
            <a:r>
              <a:rPr lang="fr-FR" sz="2400" dirty="0" smtClean="0">
                <a:effectLst>
                  <a:outerShdw blurRad="38100" dist="38100" dir="2700000" algn="tl">
                    <a:srgbClr val="000000">
                      <a:alpha val="43137"/>
                    </a:srgbClr>
                  </a:outerShdw>
                </a:effectLst>
                <a:latin typeface="+mj-lt"/>
              </a:rPr>
              <a:t>Des budgets </a:t>
            </a:r>
            <a:r>
              <a:rPr lang="fr-FR" sz="2400" dirty="0">
                <a:latin typeface="+mj-lt"/>
              </a:rPr>
              <a:t>pour soutenir des initiatives originales</a:t>
            </a:r>
          </a:p>
          <a:p>
            <a:pPr>
              <a:lnSpc>
                <a:spcPct val="90000"/>
              </a:lnSpc>
              <a:buClr>
                <a:srgbClr val="FF9900"/>
              </a:buClr>
              <a:buBlip>
                <a:blip r:embed="rId2"/>
              </a:buBlip>
            </a:pPr>
            <a:r>
              <a:rPr lang="fr-FR" sz="2400" dirty="0">
                <a:effectLst>
                  <a:outerShdw blurRad="38100" dist="38100" dir="2700000" algn="tl">
                    <a:srgbClr val="000000">
                      <a:alpha val="43137"/>
                    </a:srgbClr>
                  </a:outerShdw>
                </a:effectLst>
                <a:latin typeface="+mj-lt"/>
              </a:rPr>
              <a:t>Des récompenses </a:t>
            </a:r>
            <a:r>
              <a:rPr lang="fr-FR" sz="2400" dirty="0">
                <a:latin typeface="+mj-lt"/>
              </a:rPr>
              <a:t>et des gratifications pour les meilleures </a:t>
            </a:r>
            <a:r>
              <a:rPr lang="fr-FR" sz="2400" dirty="0">
                <a:effectLst>
                  <a:outerShdw blurRad="38100" dist="38100" dir="2700000" algn="tl">
                    <a:srgbClr val="000000">
                      <a:alpha val="43137"/>
                    </a:srgbClr>
                  </a:outerShdw>
                </a:effectLst>
                <a:latin typeface="+mj-lt"/>
              </a:rPr>
              <a:t>contributions</a:t>
            </a:r>
          </a:p>
          <a:p>
            <a:pPr>
              <a:lnSpc>
                <a:spcPct val="90000"/>
              </a:lnSpc>
              <a:buClr>
                <a:schemeClr val="tx1"/>
              </a:buClr>
              <a:buBlip>
                <a:blip r:embed="rId3"/>
              </a:buBlip>
            </a:pPr>
            <a:r>
              <a:rPr lang="fr-FR" sz="2400" dirty="0">
                <a:solidFill>
                  <a:srgbClr val="C00000"/>
                </a:solidFill>
                <a:effectLst>
                  <a:outerShdw blurRad="38100" dist="38100" dir="2700000" algn="tl">
                    <a:srgbClr val="000000">
                      <a:alpha val="43137"/>
                    </a:srgbClr>
                  </a:outerShdw>
                </a:effectLst>
                <a:latin typeface="+mj-lt"/>
              </a:rPr>
              <a:t>Un événement marquant: </a:t>
            </a:r>
            <a:r>
              <a:rPr lang="fr-FR" sz="2400" dirty="0" smtClean="0">
                <a:solidFill>
                  <a:srgbClr val="C00000"/>
                </a:solidFill>
                <a:latin typeface="+mj-lt"/>
              </a:rPr>
              <a:t>Pourquoi pas une </a:t>
            </a:r>
            <a:r>
              <a:rPr lang="fr-FR" sz="2400" dirty="0">
                <a:solidFill>
                  <a:srgbClr val="C00000"/>
                </a:solidFill>
                <a:latin typeface="+mj-lt"/>
              </a:rPr>
              <a:t>réunion internationale tous les deux ou trois </a:t>
            </a:r>
            <a:r>
              <a:rPr lang="fr-FR" sz="2400" dirty="0" smtClean="0">
                <a:solidFill>
                  <a:srgbClr val="C00000"/>
                </a:solidFill>
                <a:latin typeface="+mj-lt"/>
              </a:rPr>
              <a:t>ans?</a:t>
            </a:r>
            <a:endParaRPr lang="fr-FR" sz="2400" dirty="0">
              <a:solidFill>
                <a:srgbClr val="C00000"/>
              </a:solidFill>
              <a:latin typeface="+mj-lt"/>
            </a:endParaRPr>
          </a:p>
        </p:txBody>
      </p:sp>
      <p:sp>
        <p:nvSpPr>
          <p:cNvPr id="6" name="Espace réservé du pied de page 5"/>
          <p:cNvSpPr>
            <a:spLocks noGrp="1"/>
          </p:cNvSpPr>
          <p:nvPr>
            <p:ph type="ftr" sz="quarter" idx="11"/>
          </p:nvPr>
        </p:nvSpPr>
        <p:spPr/>
        <p:txBody>
          <a:bodyPr/>
          <a:lstStyle/>
          <a:p>
            <a:r>
              <a:rPr lang="fr-FR" smtClean="0"/>
              <a:t>Ettighoffer Copyright 2009</a:t>
            </a:r>
            <a:endParaRPr lang="fr-FR"/>
          </a:p>
        </p:txBody>
      </p:sp>
      <p:pic>
        <p:nvPicPr>
          <p:cNvPr id="166914" name="Picture 2" descr="D:\Mes documents\Mes images\laurier_or21.png"/>
          <p:cNvPicPr>
            <a:picLocks noChangeAspect="1" noChangeArrowheads="1"/>
          </p:cNvPicPr>
          <p:nvPr/>
        </p:nvPicPr>
        <p:blipFill>
          <a:blip r:embed="rId4" cstate="print"/>
          <a:srcRect/>
          <a:stretch>
            <a:fillRect/>
          </a:stretch>
        </p:blipFill>
        <p:spPr bwMode="auto">
          <a:xfrm>
            <a:off x="5786446" y="3071810"/>
            <a:ext cx="2857500" cy="200025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solidFill>
                  <a:srgbClr val="FF0000"/>
                </a:solidFill>
              </a:rPr>
              <a:t>Se poser les bonnes questions</a:t>
            </a:r>
            <a:endParaRPr lang="fr-FR" sz="3200" dirty="0">
              <a:solidFill>
                <a:srgbClr val="FF0000"/>
              </a:solidFill>
            </a:endParaRPr>
          </a:p>
        </p:txBody>
      </p:sp>
      <p:graphicFrame>
        <p:nvGraphicFramePr>
          <p:cNvPr id="6" name="Espace réservé du contenu 5"/>
          <p:cNvGraphicFramePr>
            <a:graphicFrameLocks noGrp="1"/>
          </p:cNvGraphicFramePr>
          <p:nvPr>
            <p:ph idx="1"/>
          </p:nvPr>
        </p:nvGraphicFramePr>
        <p:xfrm>
          <a:off x="428596" y="1600200"/>
          <a:ext cx="8215370" cy="4114800"/>
        </p:xfrm>
        <a:graphic>
          <a:graphicData uri="http://schemas.openxmlformats.org/drawingml/2006/table">
            <a:tbl>
              <a:tblPr firstRow="1" bandRow="1">
                <a:tableStyleId>{5C22544A-7EE6-4342-B048-85BDC9FD1C3A}</a:tableStyleId>
              </a:tblPr>
              <a:tblGrid>
                <a:gridCol w="2358870"/>
                <a:gridCol w="3009591"/>
                <a:gridCol w="2846909"/>
              </a:tblGrid>
              <a:tr h="370840">
                <a:tc>
                  <a:txBody>
                    <a:bodyPr/>
                    <a:lstStyle/>
                    <a:p>
                      <a:pPr algn="l">
                        <a:spcAft>
                          <a:spcPts val="0"/>
                        </a:spcAft>
                      </a:pPr>
                      <a:r>
                        <a:rPr lang="fr-FR" sz="1800" dirty="0">
                          <a:latin typeface="+mj-lt"/>
                          <a:ea typeface="Times New Roman"/>
                        </a:rPr>
                        <a:t>Travail sur</a:t>
                      </a:r>
                    </a:p>
                    <a:p>
                      <a:pPr algn="l">
                        <a:spcAft>
                          <a:spcPts val="0"/>
                        </a:spcAft>
                      </a:pPr>
                      <a:r>
                        <a:rPr lang="fr-FR" sz="1800" dirty="0">
                          <a:latin typeface="+mj-lt"/>
                          <a:ea typeface="Times New Roman"/>
                        </a:rPr>
                        <a:t>les organisations</a:t>
                      </a:r>
                    </a:p>
                    <a:p>
                      <a:pPr algn="l">
                        <a:spcAft>
                          <a:spcPts val="0"/>
                        </a:spcAft>
                      </a:pPr>
                      <a:r>
                        <a:rPr lang="fr-FR" sz="1800" i="1" dirty="0">
                          <a:latin typeface="+mj-lt"/>
                          <a:ea typeface="Times New Roman"/>
                        </a:rPr>
                        <a:t>Le plus facile</a:t>
                      </a:r>
                      <a:endParaRPr lang="fr-FR" sz="1800" dirty="0">
                        <a:latin typeface="+mj-lt"/>
                        <a:ea typeface="Times New Roman"/>
                      </a:endParaRPr>
                    </a:p>
                  </a:txBody>
                  <a:tcPr marL="68580" marR="68580" marT="0" marB="0"/>
                </a:tc>
                <a:tc>
                  <a:txBody>
                    <a:bodyPr/>
                    <a:lstStyle/>
                    <a:p>
                      <a:pPr algn="l">
                        <a:spcAft>
                          <a:spcPts val="0"/>
                        </a:spcAft>
                      </a:pPr>
                      <a:r>
                        <a:rPr lang="fr-FR" sz="1800">
                          <a:latin typeface="+mj-lt"/>
                          <a:ea typeface="Times New Roman"/>
                        </a:rPr>
                        <a:t>Peuvent –ils coopérer ?</a:t>
                      </a:r>
                    </a:p>
                    <a:p>
                      <a:pPr marL="342900" lvl="0" indent="-342900" algn="l">
                        <a:spcAft>
                          <a:spcPts val="0"/>
                        </a:spcAft>
                        <a:buFont typeface="Symbol"/>
                        <a:buChar char=""/>
                        <a:tabLst>
                          <a:tab pos="457200" algn="l"/>
                        </a:tabLst>
                      </a:pPr>
                      <a:r>
                        <a:rPr lang="fr-FR" sz="1800">
                          <a:latin typeface="+mj-lt"/>
                          <a:ea typeface="Times New Roman"/>
                        </a:rPr>
                        <a:t>Organisation physique</a:t>
                      </a:r>
                    </a:p>
                    <a:p>
                      <a:pPr marL="342900" lvl="0" indent="-342900" algn="l">
                        <a:spcAft>
                          <a:spcPts val="0"/>
                        </a:spcAft>
                        <a:buFont typeface="Symbol"/>
                        <a:buChar char=""/>
                        <a:tabLst>
                          <a:tab pos="457200" algn="l"/>
                        </a:tabLst>
                      </a:pPr>
                      <a:r>
                        <a:rPr lang="fr-FR" sz="1800">
                          <a:latin typeface="+mj-lt"/>
                          <a:ea typeface="Times New Roman"/>
                        </a:rPr>
                        <a:t>Dispositifs matériels</a:t>
                      </a:r>
                    </a:p>
                    <a:p>
                      <a:pPr marL="342900" lvl="0" indent="-342900" algn="l">
                        <a:spcAft>
                          <a:spcPts val="0"/>
                        </a:spcAft>
                        <a:buFont typeface="Symbol"/>
                        <a:buChar char=""/>
                        <a:tabLst>
                          <a:tab pos="457200" algn="l"/>
                        </a:tabLst>
                      </a:pPr>
                      <a:r>
                        <a:rPr lang="fr-FR" sz="1800">
                          <a:latin typeface="+mj-lt"/>
                          <a:ea typeface="Times New Roman"/>
                        </a:rPr>
                        <a:t>Accès à l’information</a:t>
                      </a:r>
                    </a:p>
                  </a:txBody>
                  <a:tcPr marL="68580" marR="68580" marT="0" marB="0"/>
                </a:tc>
                <a:tc>
                  <a:txBody>
                    <a:bodyPr/>
                    <a:lstStyle/>
                    <a:p>
                      <a:pPr algn="l">
                        <a:spcAft>
                          <a:spcPts val="0"/>
                        </a:spcAft>
                      </a:pPr>
                      <a:r>
                        <a:rPr lang="fr-FR" sz="1800">
                          <a:latin typeface="+mj-lt"/>
                          <a:ea typeface="Times New Roman"/>
                        </a:rPr>
                        <a:t>Ont-ils intérêt à coopérer ?</a:t>
                      </a:r>
                    </a:p>
                    <a:p>
                      <a:pPr marL="342900" lvl="0" indent="-342900" algn="l">
                        <a:spcAft>
                          <a:spcPts val="0"/>
                        </a:spcAft>
                        <a:buFont typeface="Symbol"/>
                        <a:buChar char=""/>
                        <a:tabLst>
                          <a:tab pos="457200" algn="l"/>
                        </a:tabLst>
                      </a:pPr>
                      <a:r>
                        <a:rPr lang="fr-FR" sz="1800">
                          <a:latin typeface="+mj-lt"/>
                          <a:ea typeface="Times New Roman"/>
                        </a:rPr>
                        <a:t>La structure</a:t>
                      </a:r>
                    </a:p>
                    <a:p>
                      <a:pPr marL="342900" lvl="0" indent="-342900" algn="l">
                        <a:spcAft>
                          <a:spcPts val="0"/>
                        </a:spcAft>
                        <a:buFont typeface="Symbol"/>
                        <a:buChar char=""/>
                        <a:tabLst>
                          <a:tab pos="457200" algn="l"/>
                        </a:tabLst>
                      </a:pPr>
                      <a:r>
                        <a:rPr lang="fr-FR" sz="1800">
                          <a:latin typeface="+mj-lt"/>
                          <a:ea typeface="Times New Roman"/>
                        </a:rPr>
                        <a:t>Les systèmes de mesure de la performance</a:t>
                      </a:r>
                    </a:p>
                    <a:p>
                      <a:pPr marL="342900" lvl="0" indent="-342900" algn="l">
                        <a:spcAft>
                          <a:spcPts val="0"/>
                        </a:spcAft>
                        <a:buFont typeface="Symbol"/>
                        <a:buChar char=""/>
                        <a:tabLst>
                          <a:tab pos="457200" algn="l"/>
                        </a:tabLst>
                      </a:pPr>
                      <a:r>
                        <a:rPr lang="fr-FR" sz="1800">
                          <a:latin typeface="+mj-lt"/>
                          <a:ea typeface="Times New Roman"/>
                        </a:rPr>
                        <a:t>Les systèmes de rétribution</a:t>
                      </a:r>
                    </a:p>
                  </a:txBody>
                  <a:tcPr marL="68580" marR="68580" marT="0" marB="0"/>
                </a:tc>
              </a:tr>
              <a:tr h="370840">
                <a:tc>
                  <a:txBody>
                    <a:bodyPr/>
                    <a:lstStyle/>
                    <a:p>
                      <a:pPr algn="l">
                        <a:spcAft>
                          <a:spcPts val="0"/>
                        </a:spcAft>
                      </a:pPr>
                      <a:r>
                        <a:rPr lang="fr-FR" sz="1800">
                          <a:latin typeface="+mj-lt"/>
                          <a:ea typeface="Times New Roman"/>
                        </a:rPr>
                        <a:t>Travail sur</a:t>
                      </a:r>
                    </a:p>
                    <a:p>
                      <a:pPr algn="l">
                        <a:spcAft>
                          <a:spcPts val="0"/>
                        </a:spcAft>
                      </a:pPr>
                      <a:r>
                        <a:rPr lang="fr-FR" sz="1800">
                          <a:latin typeface="+mj-lt"/>
                          <a:ea typeface="Times New Roman"/>
                        </a:rPr>
                        <a:t>les comportements</a:t>
                      </a:r>
                    </a:p>
                    <a:p>
                      <a:pPr algn="l">
                        <a:spcAft>
                          <a:spcPts val="0"/>
                        </a:spcAft>
                      </a:pPr>
                      <a:r>
                        <a:rPr lang="fr-FR" sz="1800" i="1">
                          <a:latin typeface="+mj-lt"/>
                          <a:ea typeface="Times New Roman"/>
                        </a:rPr>
                        <a:t>Le plus difficile</a:t>
                      </a:r>
                      <a:endParaRPr lang="fr-FR" sz="1800">
                        <a:latin typeface="+mj-lt"/>
                        <a:ea typeface="Times New Roman"/>
                      </a:endParaRPr>
                    </a:p>
                  </a:txBody>
                  <a:tcPr marL="68580" marR="68580" marT="0" marB="0"/>
                </a:tc>
                <a:tc>
                  <a:txBody>
                    <a:bodyPr/>
                    <a:lstStyle/>
                    <a:p>
                      <a:pPr algn="l">
                        <a:spcAft>
                          <a:spcPts val="0"/>
                        </a:spcAft>
                      </a:pPr>
                      <a:r>
                        <a:rPr lang="fr-FR" sz="1800">
                          <a:latin typeface="+mj-lt"/>
                          <a:ea typeface="Times New Roman"/>
                        </a:rPr>
                        <a:t>Savent-ils coopérer ?</a:t>
                      </a:r>
                    </a:p>
                    <a:p>
                      <a:pPr marL="342900" lvl="0" indent="-342900" algn="l">
                        <a:spcAft>
                          <a:spcPts val="0"/>
                        </a:spcAft>
                        <a:buFont typeface="Symbol"/>
                        <a:buChar char=""/>
                        <a:tabLst>
                          <a:tab pos="457200" algn="l"/>
                        </a:tabLst>
                      </a:pPr>
                      <a:r>
                        <a:rPr lang="fr-FR" sz="1800">
                          <a:latin typeface="+mj-lt"/>
                          <a:ea typeface="Times New Roman"/>
                        </a:rPr>
                        <a:t>Les profils</a:t>
                      </a:r>
                    </a:p>
                    <a:p>
                      <a:pPr marL="342900" lvl="0" indent="-342900" algn="l">
                        <a:spcAft>
                          <a:spcPts val="0"/>
                        </a:spcAft>
                        <a:buFont typeface="Symbol"/>
                        <a:buChar char=""/>
                        <a:tabLst>
                          <a:tab pos="457200" algn="l"/>
                        </a:tabLst>
                      </a:pPr>
                      <a:r>
                        <a:rPr lang="fr-FR" sz="1800">
                          <a:latin typeface="+mj-lt"/>
                          <a:ea typeface="Times New Roman"/>
                        </a:rPr>
                        <a:t>Les compétences</a:t>
                      </a:r>
                    </a:p>
                    <a:p>
                      <a:pPr marL="342900" lvl="0" indent="-342900" algn="l">
                        <a:spcAft>
                          <a:spcPts val="0"/>
                        </a:spcAft>
                        <a:buFont typeface="Symbol"/>
                        <a:buChar char=""/>
                        <a:tabLst>
                          <a:tab pos="457200" algn="l"/>
                        </a:tabLst>
                      </a:pPr>
                      <a:r>
                        <a:rPr lang="fr-FR" sz="1800">
                          <a:latin typeface="+mj-lt"/>
                          <a:ea typeface="Times New Roman"/>
                        </a:rPr>
                        <a:t>Les langages communs</a:t>
                      </a:r>
                    </a:p>
                  </a:txBody>
                  <a:tcPr marL="68580" marR="68580" marT="0" marB="0"/>
                </a:tc>
                <a:tc>
                  <a:txBody>
                    <a:bodyPr/>
                    <a:lstStyle/>
                    <a:p>
                      <a:pPr algn="l">
                        <a:spcAft>
                          <a:spcPts val="0"/>
                        </a:spcAft>
                      </a:pPr>
                      <a:r>
                        <a:rPr lang="fr-FR" sz="1800" dirty="0">
                          <a:latin typeface="+mj-lt"/>
                          <a:ea typeface="Times New Roman"/>
                        </a:rPr>
                        <a:t>Ont-ils envie de coopérer ?</a:t>
                      </a:r>
                    </a:p>
                    <a:p>
                      <a:pPr marL="342900" lvl="0" indent="-342900" algn="l">
                        <a:spcAft>
                          <a:spcPts val="0"/>
                        </a:spcAft>
                        <a:buFont typeface="Symbol"/>
                        <a:buChar char=""/>
                        <a:tabLst>
                          <a:tab pos="457200" algn="l"/>
                        </a:tabLst>
                      </a:pPr>
                      <a:r>
                        <a:rPr lang="fr-FR" sz="1800" dirty="0">
                          <a:latin typeface="+mj-lt"/>
                          <a:ea typeface="Times New Roman"/>
                        </a:rPr>
                        <a:t>Les modes de management</a:t>
                      </a:r>
                    </a:p>
                    <a:p>
                      <a:pPr marL="342900" lvl="0" indent="-342900" algn="l">
                        <a:spcAft>
                          <a:spcPts val="0"/>
                        </a:spcAft>
                        <a:buFont typeface="Symbol"/>
                        <a:buChar char=""/>
                        <a:tabLst>
                          <a:tab pos="457200" algn="l"/>
                        </a:tabLst>
                      </a:pPr>
                      <a:r>
                        <a:rPr lang="fr-FR" sz="1800" dirty="0">
                          <a:latin typeface="+mj-lt"/>
                          <a:ea typeface="Times New Roman"/>
                        </a:rPr>
                        <a:t>Le climat de confiance</a:t>
                      </a:r>
                    </a:p>
                    <a:p>
                      <a:pPr marL="342900" lvl="0" indent="-342900" algn="l">
                        <a:spcAft>
                          <a:spcPts val="0"/>
                        </a:spcAft>
                        <a:buFont typeface="Symbol"/>
                        <a:buChar char=""/>
                        <a:tabLst>
                          <a:tab pos="457200" algn="l"/>
                        </a:tabLst>
                      </a:pPr>
                      <a:r>
                        <a:rPr lang="fr-FR" sz="1800" dirty="0" smtClean="0">
                          <a:latin typeface="+mj-lt"/>
                          <a:ea typeface="Times New Roman"/>
                        </a:rPr>
                        <a:t>La</a:t>
                      </a:r>
                      <a:r>
                        <a:rPr lang="fr-FR" sz="1800" baseline="0" dirty="0" smtClean="0">
                          <a:latin typeface="+mj-lt"/>
                          <a:ea typeface="Times New Roman"/>
                        </a:rPr>
                        <a:t> </a:t>
                      </a:r>
                      <a:r>
                        <a:rPr lang="fr-FR" sz="1800" dirty="0" smtClean="0">
                          <a:latin typeface="+mj-lt"/>
                          <a:ea typeface="Times New Roman"/>
                        </a:rPr>
                        <a:t>compréhension </a:t>
                      </a:r>
                      <a:r>
                        <a:rPr lang="fr-FR" sz="1800" dirty="0">
                          <a:latin typeface="+mj-lt"/>
                          <a:ea typeface="Times New Roman"/>
                        </a:rPr>
                        <a:t>du sens</a:t>
                      </a:r>
                    </a:p>
                  </a:txBody>
                  <a:tcPr marL="68580" marR="68580" marT="0" marB="0"/>
                </a:tc>
              </a:tr>
            </a:tbl>
          </a:graphicData>
        </a:graphic>
      </p:graphicFrame>
      <p:sp>
        <p:nvSpPr>
          <p:cNvPr id="4" name="Espace réservé du pied de page 3"/>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4"/>
          <p:cNvSpPr>
            <a:spLocks noGrp="1"/>
          </p:cNvSpPr>
          <p:nvPr>
            <p:ph type="sldNum" sz="quarter" idx="12"/>
          </p:nvPr>
        </p:nvSpPr>
        <p:spPr/>
        <p:txBody>
          <a:bodyPr/>
          <a:lstStyle/>
          <a:p>
            <a:fld id="{C5ED534E-EB0C-4FDA-98A9-BE1FA90D67E9}" type="slidenum">
              <a:rPr lang="fr-FR" smtClean="0"/>
              <a:pPr/>
              <a:t>33</a:t>
            </a:fld>
            <a:endParaRPr lang="fr-F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smtClean="0">
                <a:solidFill>
                  <a:srgbClr val="C00000"/>
                </a:solidFill>
              </a:rPr>
              <a:t>S’interroger sur l’efficacité du processus du traitement des idées</a:t>
            </a:r>
            <a:endParaRPr lang="fr-FR" sz="3200" dirty="0">
              <a:solidFill>
                <a:srgbClr val="C00000"/>
              </a:solidFill>
            </a:endParaRPr>
          </a:p>
        </p:txBody>
      </p:sp>
      <p:sp>
        <p:nvSpPr>
          <p:cNvPr id="3" name="Espace réservé du contenu 2"/>
          <p:cNvSpPr>
            <a:spLocks noGrp="1"/>
          </p:cNvSpPr>
          <p:nvPr>
            <p:ph idx="1"/>
          </p:nvPr>
        </p:nvSpPr>
        <p:spPr>
          <a:xfrm>
            <a:off x="428596" y="1857364"/>
            <a:ext cx="7286676" cy="4594872"/>
          </a:xfrm>
        </p:spPr>
        <p:txBody>
          <a:bodyPr>
            <a:normAutofit lnSpcReduction="10000"/>
          </a:bodyPr>
          <a:lstStyle/>
          <a:p>
            <a:r>
              <a:rPr lang="fr-FR" sz="2400" dirty="0" smtClean="0">
                <a:latin typeface="+mj-lt"/>
              </a:rPr>
              <a:t>Deux créateurs d'entreprise comparant les avantages respectifs de leurs réseaux de s'accorderont pour dire que </a:t>
            </a:r>
            <a:r>
              <a:rPr lang="fr-FR" sz="2400" i="1" dirty="0" smtClean="0">
                <a:latin typeface="+mj-lt"/>
              </a:rPr>
              <a:t>« l'un des points forts de la </a:t>
            </a:r>
            <a:r>
              <a:rPr lang="fr-FR" sz="2400" i="1" dirty="0" err="1" smtClean="0">
                <a:latin typeface="+mj-lt"/>
              </a:rPr>
              <a:t>Silicon</a:t>
            </a:r>
            <a:r>
              <a:rPr lang="fr-FR" sz="2400" i="1" dirty="0" smtClean="0">
                <a:latin typeface="+mj-lt"/>
              </a:rPr>
              <a:t> </a:t>
            </a:r>
            <a:r>
              <a:rPr lang="fr-FR" sz="2400" i="1" dirty="0" err="1" smtClean="0">
                <a:latin typeface="+mj-lt"/>
              </a:rPr>
              <a:t>Valley</a:t>
            </a:r>
            <a:r>
              <a:rPr lang="fr-FR" sz="2400" i="1" dirty="0" smtClean="0">
                <a:latin typeface="+mj-lt"/>
              </a:rPr>
              <a:t> est qu'elle coûte moins cher qu'ailleurs pour passer de l'idée au produit »*</a:t>
            </a:r>
          </a:p>
          <a:p>
            <a:endParaRPr lang="fr-FR" sz="2400" i="1" dirty="0" smtClean="0">
              <a:latin typeface="+mj-lt"/>
            </a:endParaRPr>
          </a:p>
          <a:p>
            <a:r>
              <a:rPr lang="fr-FR" sz="2400" b="1" dirty="0" smtClean="0">
                <a:solidFill>
                  <a:srgbClr val="C00000"/>
                </a:solidFill>
                <a:effectLst>
                  <a:outerShdw blurRad="38100" dist="38100" dir="2700000" algn="tl">
                    <a:srgbClr val="000000">
                      <a:alpha val="43137"/>
                    </a:srgbClr>
                  </a:outerShdw>
                </a:effectLst>
                <a:latin typeface="+mj-lt"/>
              </a:rPr>
              <a:t>Combien cela coûterait-il chez vous?</a:t>
            </a:r>
            <a:r>
              <a:rPr lang="fr-FR" sz="2400" dirty="0" smtClean="0">
                <a:latin typeface="+mj-lt"/>
              </a:rPr>
              <a:t> </a:t>
            </a:r>
          </a:p>
          <a:p>
            <a:endParaRPr lang="fr-FR" sz="2400" dirty="0" smtClean="0">
              <a:latin typeface="+mj-lt"/>
            </a:endParaRPr>
          </a:p>
          <a:p>
            <a:pPr>
              <a:buNone/>
            </a:pPr>
            <a:endParaRPr lang="en-US" sz="2400" dirty="0" smtClean="0">
              <a:latin typeface="+mj-lt"/>
            </a:endParaRPr>
          </a:p>
          <a:p>
            <a:r>
              <a:rPr lang="en-US" sz="1800" dirty="0" smtClean="0"/>
              <a:t>*A. </a:t>
            </a:r>
            <a:r>
              <a:rPr lang="en-US" sz="1800" dirty="0" err="1" smtClean="0"/>
              <a:t>Sexenian</a:t>
            </a:r>
            <a:r>
              <a:rPr lang="en-US" sz="1800" dirty="0" smtClean="0"/>
              <a:t>, </a:t>
            </a:r>
            <a:r>
              <a:rPr lang="en-US" sz="1800" i="1" dirty="0" smtClean="0"/>
              <a:t>Regional Advantage: culture and competition in Silicon Valley and Route 128</a:t>
            </a:r>
            <a:r>
              <a:rPr lang="en-US" sz="1800" dirty="0" smtClean="0"/>
              <a:t>, Harvard University Press, 1994</a:t>
            </a:r>
            <a:endParaRPr lang="fr-FR" sz="1800" dirty="0"/>
          </a:p>
        </p:txBody>
      </p:sp>
      <p:sp>
        <p:nvSpPr>
          <p:cNvPr id="4" name="Espace réservé du pied de page 3"/>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4"/>
          <p:cNvSpPr>
            <a:spLocks noGrp="1"/>
          </p:cNvSpPr>
          <p:nvPr>
            <p:ph type="sldNum" sz="quarter" idx="12"/>
          </p:nvPr>
        </p:nvSpPr>
        <p:spPr/>
        <p:txBody>
          <a:bodyPr/>
          <a:lstStyle/>
          <a:p>
            <a:fld id="{C5ED534E-EB0C-4FDA-98A9-BE1FA90D67E9}" type="slidenum">
              <a:rPr lang="fr-FR" smtClean="0"/>
              <a:pPr/>
              <a:t>34</a:t>
            </a:fld>
            <a:endParaRPr lang="fr-F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39784"/>
          </a:xfrm>
        </p:spPr>
        <p:txBody>
          <a:bodyPr>
            <a:noAutofit/>
          </a:bodyPr>
          <a:lstStyle/>
          <a:p>
            <a:r>
              <a:rPr lang="fr-FR" sz="2800" dirty="0" smtClean="0">
                <a:solidFill>
                  <a:srgbClr val="C00000"/>
                </a:solidFill>
                <a:effectLst>
                  <a:outerShdw blurRad="38100" dist="38100" dir="2700000" algn="tl">
                    <a:srgbClr val="000000">
                      <a:alpha val="43137"/>
                    </a:srgbClr>
                  </a:outerShdw>
                </a:effectLst>
              </a:rPr>
              <a:t>Quel réseau social pour l’entreprise?</a:t>
            </a:r>
            <a:endParaRPr lang="fr-FR" sz="2800" dirty="0">
              <a:solidFill>
                <a:srgbClr val="C0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214282" y="1600200"/>
            <a:ext cx="8472518" cy="4709160"/>
          </a:xfrm>
        </p:spPr>
        <p:txBody>
          <a:bodyPr>
            <a:normAutofit fontScale="92500"/>
          </a:bodyPr>
          <a:lstStyle/>
          <a:p>
            <a:pPr>
              <a:buBlip>
                <a:blip r:embed="rId2"/>
              </a:buBlip>
            </a:pPr>
            <a:r>
              <a:rPr lang="fr-FR" dirty="0" smtClean="0">
                <a:latin typeface="+mj-lt"/>
              </a:rPr>
              <a:t>Connaissez vous ce que fait votre voisin de bureau?</a:t>
            </a:r>
          </a:p>
          <a:p>
            <a:pPr>
              <a:buBlip>
                <a:blip r:embed="rId2"/>
              </a:buBlip>
            </a:pPr>
            <a:r>
              <a:rPr lang="fr-FR" dirty="0" smtClean="0">
                <a:latin typeface="+mj-lt"/>
              </a:rPr>
              <a:t>Qui fait quoi?</a:t>
            </a:r>
          </a:p>
          <a:p>
            <a:pPr>
              <a:buBlip>
                <a:blip r:embed="rId2"/>
              </a:buBlip>
            </a:pPr>
            <a:r>
              <a:rPr lang="fr-FR" dirty="0" smtClean="0">
                <a:latin typeface="+mj-lt"/>
              </a:rPr>
              <a:t>Qui sait quoi?</a:t>
            </a:r>
          </a:p>
          <a:p>
            <a:pPr>
              <a:buBlip>
                <a:blip r:embed="rId2"/>
              </a:buBlip>
            </a:pPr>
            <a:r>
              <a:rPr lang="fr-FR" dirty="0" smtClean="0">
                <a:latin typeface="+mj-lt"/>
              </a:rPr>
              <a:t>Qui sait dire?</a:t>
            </a:r>
          </a:p>
          <a:p>
            <a:pPr>
              <a:buBlip>
                <a:blip r:embed="rId2"/>
              </a:buBlip>
            </a:pPr>
            <a:endParaRPr lang="fr-FR" dirty="0" smtClean="0">
              <a:latin typeface="+mj-lt"/>
            </a:endParaRPr>
          </a:p>
          <a:p>
            <a:pPr>
              <a:buBlip>
                <a:blip r:embed="rId3"/>
              </a:buBlip>
            </a:pPr>
            <a:endParaRPr lang="fr-FR" dirty="0" smtClean="0">
              <a:solidFill>
                <a:srgbClr val="C00000"/>
              </a:solidFill>
              <a:effectLst>
                <a:outerShdw blurRad="38100" dist="38100" dir="2700000" algn="tl">
                  <a:srgbClr val="000000">
                    <a:alpha val="43137"/>
                  </a:srgbClr>
                </a:outerShdw>
              </a:effectLst>
            </a:endParaRPr>
          </a:p>
          <a:p>
            <a:pPr>
              <a:buBlip>
                <a:blip r:embed="rId3"/>
              </a:buBlip>
            </a:pPr>
            <a:r>
              <a:rPr lang="fr-FR" sz="2600" dirty="0" smtClean="0">
                <a:solidFill>
                  <a:srgbClr val="C00000"/>
                </a:solidFill>
                <a:effectLst>
                  <a:outerShdw blurRad="38100" dist="38100" dir="2700000" algn="tl">
                    <a:srgbClr val="000000">
                      <a:alpha val="43137"/>
                    </a:srgbClr>
                  </a:outerShdw>
                </a:effectLst>
                <a:latin typeface="+mj-lt"/>
              </a:rPr>
              <a:t>La Carte d’identité numérique pour constituer des réseaux d’affinités</a:t>
            </a:r>
          </a:p>
          <a:p>
            <a:pPr>
              <a:buBlip>
                <a:blip r:embed="rId3"/>
              </a:buBlip>
            </a:pPr>
            <a:r>
              <a:rPr lang="fr-FR" sz="2600" dirty="0" smtClean="0">
                <a:solidFill>
                  <a:srgbClr val="C00000"/>
                </a:solidFill>
                <a:effectLst>
                  <a:outerShdw blurRad="38100" dist="38100" dir="2700000" algn="tl">
                    <a:srgbClr val="000000">
                      <a:alpha val="43137"/>
                    </a:srgbClr>
                  </a:outerShdw>
                </a:effectLst>
                <a:latin typeface="+mj-lt"/>
              </a:rPr>
              <a:t>Etudier le fonctionnement des « bourses des savoirs »?</a:t>
            </a:r>
          </a:p>
        </p:txBody>
      </p:sp>
      <p:sp>
        <p:nvSpPr>
          <p:cNvPr id="4" name="Espace réservé du pied de page 3"/>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4"/>
          <p:cNvSpPr>
            <a:spLocks noGrp="1"/>
          </p:cNvSpPr>
          <p:nvPr>
            <p:ph type="sldNum" sz="quarter" idx="12"/>
          </p:nvPr>
        </p:nvSpPr>
        <p:spPr/>
        <p:txBody>
          <a:bodyPr/>
          <a:lstStyle/>
          <a:p>
            <a:fld id="{C5ED534E-EB0C-4FDA-98A9-BE1FA90D67E9}" type="slidenum">
              <a:rPr lang="fr-FR" smtClean="0"/>
              <a:pPr/>
              <a:t>35</a:t>
            </a:fld>
            <a:endParaRPr lang="fr-FR"/>
          </a:p>
        </p:txBody>
      </p:sp>
      <p:pic>
        <p:nvPicPr>
          <p:cNvPr id="7" name="Picture 2" descr="D:\Mes documents\Mes images\images pour conf&amp; blogs\idiot_du_bureau_small.gif"/>
          <p:cNvPicPr>
            <a:picLocks noChangeAspect="1" noChangeArrowheads="1"/>
          </p:cNvPicPr>
          <p:nvPr/>
        </p:nvPicPr>
        <p:blipFill>
          <a:blip r:embed="rId4" cstate="print"/>
          <a:srcRect/>
          <a:stretch>
            <a:fillRect/>
          </a:stretch>
        </p:blipFill>
        <p:spPr bwMode="auto">
          <a:xfrm>
            <a:off x="4714876" y="2071678"/>
            <a:ext cx="2949107" cy="2286016"/>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6B659DF3-048D-44B3-92F4-0BCBC43B40C5}" type="slidenum">
              <a:rPr lang="fr-FR"/>
              <a:pPr/>
              <a:t>36</a:t>
            </a:fld>
            <a:endParaRPr lang="fr-FR"/>
          </a:p>
        </p:txBody>
      </p:sp>
      <p:sp>
        <p:nvSpPr>
          <p:cNvPr id="263170" name="Rectangle 2"/>
          <p:cNvSpPr>
            <a:spLocks noGrp="1" noChangeArrowheads="1"/>
          </p:cNvSpPr>
          <p:nvPr>
            <p:ph type="title"/>
          </p:nvPr>
        </p:nvSpPr>
        <p:spPr>
          <a:xfrm>
            <a:off x="214282" y="188913"/>
            <a:ext cx="8605868" cy="1089025"/>
          </a:xfrm>
          <a:noFill/>
          <a:ln/>
        </p:spPr>
        <p:txBody>
          <a:bodyPr lIns="92075" tIns="46038" rIns="92075" bIns="46038" anchorCtr="0">
            <a:normAutofit/>
          </a:bodyPr>
          <a:lstStyle/>
          <a:p>
            <a:r>
              <a:rPr lang="fr-FR" sz="3600" b="0" dirty="0" smtClean="0">
                <a:solidFill>
                  <a:srgbClr val="C00000"/>
                </a:solidFill>
                <a:effectLst>
                  <a:outerShdw blurRad="38100" dist="38100" dir="2700000" algn="tl">
                    <a:srgbClr val="000000"/>
                  </a:outerShdw>
                </a:effectLst>
                <a:latin typeface="Trebuchet MS" pitchFamily="34" charset="0"/>
              </a:rPr>
              <a:t>Les </a:t>
            </a:r>
            <a:r>
              <a:rPr lang="fr-FR" sz="3600" b="0" dirty="0">
                <a:solidFill>
                  <a:srgbClr val="C00000"/>
                </a:solidFill>
                <a:effectLst>
                  <a:outerShdw blurRad="38100" dist="38100" dir="2700000" algn="tl">
                    <a:srgbClr val="000000"/>
                  </a:outerShdw>
                </a:effectLst>
                <a:latin typeface="Trebuchet MS" pitchFamily="34" charset="0"/>
              </a:rPr>
              <a:t>pièges à </a:t>
            </a:r>
            <a:r>
              <a:rPr lang="fr-FR" sz="3600" b="0" dirty="0" smtClean="0">
                <a:solidFill>
                  <a:srgbClr val="C00000"/>
                </a:solidFill>
                <a:effectLst>
                  <a:outerShdw blurRad="38100" dist="38100" dir="2700000" algn="tl">
                    <a:srgbClr val="000000"/>
                  </a:outerShdw>
                </a:effectLst>
                <a:latin typeface="Trebuchet MS" pitchFamily="34" charset="0"/>
              </a:rPr>
              <a:t>éviter</a:t>
            </a:r>
            <a:r>
              <a:rPr lang="fr-FR" sz="3600" b="0" dirty="0" smtClean="0">
                <a:solidFill>
                  <a:srgbClr val="C00000"/>
                </a:solidFill>
                <a:effectLst>
                  <a:outerShdw blurRad="38100" dist="38100" dir="2700000" algn="tl">
                    <a:srgbClr val="000000"/>
                  </a:outerShdw>
                </a:effectLst>
              </a:rPr>
              <a:t> </a:t>
            </a:r>
            <a:endParaRPr lang="fr-FR" sz="3600" b="0" dirty="0">
              <a:solidFill>
                <a:srgbClr val="C00000"/>
              </a:solidFill>
              <a:effectLst>
                <a:outerShdw blurRad="38100" dist="38100" dir="2700000" algn="tl">
                  <a:srgbClr val="000000"/>
                </a:outerShdw>
              </a:effectLst>
            </a:endParaRPr>
          </a:p>
        </p:txBody>
      </p:sp>
      <p:sp>
        <p:nvSpPr>
          <p:cNvPr id="263171" name="Rectangle 3"/>
          <p:cNvSpPr>
            <a:spLocks noGrp="1" noChangeArrowheads="1"/>
          </p:cNvSpPr>
          <p:nvPr>
            <p:ph type="body" idx="1"/>
          </p:nvPr>
        </p:nvSpPr>
        <p:spPr>
          <a:xfrm>
            <a:off x="428596" y="1785926"/>
            <a:ext cx="8286808" cy="4600588"/>
          </a:xfrm>
          <a:noFill/>
          <a:ln/>
        </p:spPr>
        <p:txBody>
          <a:bodyPr lIns="92075" tIns="46038" rIns="92075" bIns="46038"/>
          <a:lstStyle/>
          <a:p>
            <a:pPr>
              <a:lnSpc>
                <a:spcPct val="80000"/>
              </a:lnSpc>
            </a:pPr>
            <a:r>
              <a:rPr lang="fr-FR" sz="2200" dirty="0" smtClean="0">
                <a:latin typeface="+mj-lt"/>
              </a:rPr>
              <a:t>Pas </a:t>
            </a:r>
            <a:r>
              <a:rPr lang="fr-FR" sz="2200" dirty="0">
                <a:latin typeface="+mj-lt"/>
              </a:rPr>
              <a:t>de projet mobilisateur et </a:t>
            </a:r>
            <a:r>
              <a:rPr lang="fr-FR" sz="2200" dirty="0" smtClean="0">
                <a:latin typeface="+mj-lt"/>
              </a:rPr>
              <a:t>d’animations </a:t>
            </a:r>
            <a:r>
              <a:rPr lang="fr-FR" sz="2200" dirty="0" smtClean="0">
                <a:solidFill>
                  <a:srgbClr val="C00000"/>
                </a:solidFill>
                <a:latin typeface="+mj-lt"/>
              </a:rPr>
              <a:t>ciblés</a:t>
            </a:r>
            <a:endParaRPr lang="fr-FR" sz="2200" dirty="0">
              <a:solidFill>
                <a:srgbClr val="C00000"/>
              </a:solidFill>
              <a:latin typeface="+mj-lt"/>
            </a:endParaRPr>
          </a:p>
          <a:p>
            <a:pPr>
              <a:lnSpc>
                <a:spcPct val="80000"/>
              </a:lnSpc>
            </a:pPr>
            <a:r>
              <a:rPr lang="fr-FR" sz="2200" dirty="0">
                <a:solidFill>
                  <a:srgbClr val="C00000"/>
                </a:solidFill>
                <a:latin typeface="+mj-lt"/>
              </a:rPr>
              <a:t>Utopie</a:t>
            </a:r>
            <a:r>
              <a:rPr lang="fr-FR" sz="2200" dirty="0">
                <a:latin typeface="+mj-lt"/>
              </a:rPr>
              <a:t> de la communication universelle et </a:t>
            </a:r>
            <a:r>
              <a:rPr lang="fr-FR" sz="2200" dirty="0" smtClean="0">
                <a:latin typeface="+mj-lt"/>
              </a:rPr>
              <a:t>spontanée.</a:t>
            </a:r>
            <a:endParaRPr lang="fr-FR" sz="2200" dirty="0">
              <a:latin typeface="+mj-lt"/>
            </a:endParaRPr>
          </a:p>
          <a:p>
            <a:pPr>
              <a:lnSpc>
                <a:spcPct val="80000"/>
              </a:lnSpc>
            </a:pPr>
            <a:r>
              <a:rPr lang="fr-FR" sz="2200" dirty="0">
                <a:latin typeface="+mj-lt"/>
              </a:rPr>
              <a:t>Intérêt collectif </a:t>
            </a:r>
            <a:r>
              <a:rPr lang="fr-FR" sz="2200" dirty="0">
                <a:solidFill>
                  <a:srgbClr val="C00000"/>
                </a:solidFill>
                <a:latin typeface="+mj-lt"/>
              </a:rPr>
              <a:t>mais pas de bénéfice </a:t>
            </a:r>
            <a:r>
              <a:rPr lang="fr-FR" sz="2200" dirty="0">
                <a:latin typeface="+mj-lt"/>
              </a:rPr>
              <a:t>pour l’utilisateur.</a:t>
            </a:r>
          </a:p>
          <a:p>
            <a:pPr>
              <a:lnSpc>
                <a:spcPct val="80000"/>
              </a:lnSpc>
            </a:pPr>
            <a:r>
              <a:rPr lang="fr-FR" sz="2200" dirty="0">
                <a:solidFill>
                  <a:srgbClr val="C00000"/>
                </a:solidFill>
                <a:latin typeface="+mj-lt"/>
              </a:rPr>
              <a:t>Réticence</a:t>
            </a:r>
            <a:r>
              <a:rPr lang="fr-FR" sz="2200" dirty="0">
                <a:latin typeface="+mj-lt"/>
              </a:rPr>
              <a:t> à partager son expérience et son savoir</a:t>
            </a:r>
          </a:p>
          <a:p>
            <a:pPr>
              <a:lnSpc>
                <a:spcPct val="80000"/>
              </a:lnSpc>
            </a:pPr>
            <a:r>
              <a:rPr lang="fr-FR" sz="2200" dirty="0">
                <a:latin typeface="+mj-lt"/>
              </a:rPr>
              <a:t>Résistance </a:t>
            </a:r>
            <a:r>
              <a:rPr lang="fr-FR" sz="2200" dirty="0">
                <a:solidFill>
                  <a:srgbClr val="C00000"/>
                </a:solidFill>
                <a:latin typeface="+mj-lt"/>
              </a:rPr>
              <a:t>sournoise</a:t>
            </a:r>
            <a:r>
              <a:rPr lang="fr-FR" sz="2200" dirty="0">
                <a:latin typeface="+mj-lt"/>
              </a:rPr>
              <a:t> des services informatiques ou de la bureaucratie interne</a:t>
            </a:r>
          </a:p>
          <a:p>
            <a:pPr>
              <a:lnSpc>
                <a:spcPct val="80000"/>
              </a:lnSpc>
            </a:pPr>
            <a:r>
              <a:rPr lang="fr-FR" sz="2200" dirty="0">
                <a:latin typeface="+mj-lt"/>
              </a:rPr>
              <a:t>Crainte de n’être </a:t>
            </a:r>
            <a:r>
              <a:rPr lang="fr-FR" sz="2200" dirty="0">
                <a:solidFill>
                  <a:srgbClr val="C00000"/>
                </a:solidFill>
                <a:latin typeface="+mj-lt"/>
              </a:rPr>
              <a:t>pas à la hauteur</a:t>
            </a:r>
          </a:p>
          <a:p>
            <a:pPr>
              <a:lnSpc>
                <a:spcPct val="80000"/>
              </a:lnSpc>
            </a:pPr>
            <a:r>
              <a:rPr lang="fr-FR" sz="2200" dirty="0">
                <a:solidFill>
                  <a:srgbClr val="C00000"/>
                </a:solidFill>
                <a:latin typeface="+mj-lt"/>
              </a:rPr>
              <a:t>Défaut</a:t>
            </a:r>
            <a:r>
              <a:rPr lang="fr-FR" sz="2200" dirty="0">
                <a:latin typeface="+mj-lt"/>
              </a:rPr>
              <a:t> de masse critique</a:t>
            </a:r>
          </a:p>
          <a:p>
            <a:pPr>
              <a:lnSpc>
                <a:spcPct val="80000"/>
              </a:lnSpc>
            </a:pPr>
            <a:r>
              <a:rPr lang="fr-FR" sz="2200" dirty="0">
                <a:solidFill>
                  <a:srgbClr val="C00000"/>
                </a:solidFill>
                <a:latin typeface="+mj-lt"/>
              </a:rPr>
              <a:t>Faible apport externe  </a:t>
            </a:r>
            <a:r>
              <a:rPr lang="fr-FR" sz="2200" dirty="0">
                <a:latin typeface="+mj-lt"/>
              </a:rPr>
              <a:t>limitant l’éventail des possibilités face à la culture interne dominante</a:t>
            </a:r>
          </a:p>
          <a:p>
            <a:pPr>
              <a:lnSpc>
                <a:spcPct val="80000"/>
              </a:lnSpc>
              <a:buClr>
                <a:srgbClr val="FF66FF"/>
              </a:buClr>
              <a:buFont typeface="Webdings" pitchFamily="18" charset="2"/>
              <a:buChar char=":"/>
            </a:pPr>
            <a:r>
              <a:rPr lang="fr-FR" sz="2200" dirty="0">
                <a:solidFill>
                  <a:srgbClr val="C00000"/>
                </a:solidFill>
                <a:effectLst>
                  <a:outerShdw blurRad="38100" dist="38100" dir="2700000" algn="tl">
                    <a:srgbClr val="000000"/>
                  </a:outerShdw>
                </a:effectLst>
                <a:latin typeface="+mj-lt"/>
              </a:rPr>
              <a:t>Chercher un point </a:t>
            </a:r>
            <a:r>
              <a:rPr lang="fr-FR" sz="2200" dirty="0" smtClean="0">
                <a:solidFill>
                  <a:srgbClr val="C00000"/>
                </a:solidFill>
                <a:effectLst>
                  <a:outerShdw blurRad="38100" dist="38100" dir="2700000" algn="tl">
                    <a:srgbClr val="000000"/>
                  </a:outerShdw>
                </a:effectLst>
                <a:latin typeface="+mj-lt"/>
              </a:rPr>
              <a:t>d’application </a:t>
            </a:r>
            <a:r>
              <a:rPr lang="fr-FR" sz="2200" dirty="0">
                <a:solidFill>
                  <a:srgbClr val="C00000"/>
                </a:solidFill>
                <a:effectLst>
                  <a:outerShdw blurRad="38100" dist="38100" dir="2700000" algn="tl">
                    <a:srgbClr val="000000"/>
                  </a:outerShdw>
                </a:effectLst>
                <a:latin typeface="+mj-lt"/>
              </a:rPr>
              <a:t>sans jamais chercher à convaincre tout le monde</a:t>
            </a: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3171"/>
                                        </p:tgtEl>
                                        <p:attrNameLst>
                                          <p:attrName>style.visibility</p:attrName>
                                        </p:attrNameLst>
                                      </p:cBhvr>
                                      <p:to>
                                        <p:strVal val="visible"/>
                                      </p:to>
                                    </p:set>
                                    <p:anim calcmode="lin" valueType="num">
                                      <p:cBhvr additive="base">
                                        <p:cTn id="7" dur="500" fill="hold"/>
                                        <p:tgtEl>
                                          <p:spTgt spid="263171"/>
                                        </p:tgtEl>
                                        <p:attrNameLst>
                                          <p:attrName>ppt_x</p:attrName>
                                        </p:attrNameLst>
                                      </p:cBhvr>
                                      <p:tavLst>
                                        <p:tav tm="0">
                                          <p:val>
                                            <p:strVal val="0-#ppt_w/2"/>
                                          </p:val>
                                        </p:tav>
                                        <p:tav tm="100000">
                                          <p:val>
                                            <p:strVal val="#ppt_x"/>
                                          </p:val>
                                        </p:tav>
                                      </p:tavLst>
                                    </p:anim>
                                    <p:anim calcmode="lin" valueType="num">
                                      <p:cBhvr additive="base">
                                        <p:cTn id="8" dur="500" fill="hold"/>
                                        <p:tgtEl>
                                          <p:spTgt spid="26317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Zoum"/>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1"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462AAEA3-B394-4283-9238-0C96DADE4544}" type="slidenum">
              <a:rPr lang="fr-FR"/>
              <a:pPr/>
              <a:t>37</a:t>
            </a:fld>
            <a:endParaRPr lang="fr-FR"/>
          </a:p>
        </p:txBody>
      </p:sp>
      <p:sp>
        <p:nvSpPr>
          <p:cNvPr id="168962" name="Rectangle 2"/>
          <p:cNvSpPr>
            <a:spLocks noGrp="1" noChangeArrowheads="1"/>
          </p:cNvSpPr>
          <p:nvPr>
            <p:ph type="title"/>
          </p:nvPr>
        </p:nvSpPr>
        <p:spPr>
          <a:xfrm>
            <a:off x="457200" y="277813"/>
            <a:ext cx="8229600" cy="847725"/>
          </a:xfrm>
        </p:spPr>
        <p:txBody>
          <a:bodyPr/>
          <a:lstStyle/>
          <a:p>
            <a:r>
              <a:rPr lang="fr-FR" sz="2800" dirty="0">
                <a:solidFill>
                  <a:srgbClr val="C00000"/>
                </a:solidFill>
                <a:effectLst>
                  <a:outerShdw blurRad="38100" dist="38100" dir="2700000" algn="tl">
                    <a:srgbClr val="000000">
                      <a:alpha val="43137"/>
                    </a:srgbClr>
                  </a:outerShdw>
                </a:effectLst>
                <a:latin typeface="Tahoma" pitchFamily="34" charset="0"/>
              </a:rPr>
              <a:t>Quelques bonnes pratiques déjà identifiées</a:t>
            </a:r>
          </a:p>
        </p:txBody>
      </p:sp>
      <p:sp>
        <p:nvSpPr>
          <p:cNvPr id="168963" name="Rectangle 3"/>
          <p:cNvSpPr>
            <a:spLocks noGrp="1" noChangeArrowheads="1"/>
          </p:cNvSpPr>
          <p:nvPr>
            <p:ph type="body" idx="1"/>
          </p:nvPr>
        </p:nvSpPr>
        <p:spPr>
          <a:xfrm>
            <a:off x="250825" y="1428736"/>
            <a:ext cx="8569325" cy="5095888"/>
          </a:xfrm>
        </p:spPr>
        <p:txBody>
          <a:bodyPr/>
          <a:lstStyle/>
          <a:p>
            <a:pPr>
              <a:lnSpc>
                <a:spcPct val="80000"/>
              </a:lnSpc>
            </a:pPr>
            <a:r>
              <a:rPr lang="fr-FR" sz="2000" dirty="0" smtClean="0">
                <a:latin typeface="+mj-lt"/>
              </a:rPr>
              <a:t>Ne </a:t>
            </a:r>
            <a:r>
              <a:rPr lang="fr-FR" sz="2000" dirty="0">
                <a:latin typeface="+mj-lt"/>
              </a:rPr>
              <a:t>plus innover par hasard, certains grands dirigeants, à l’exemple de Jack </a:t>
            </a:r>
            <a:r>
              <a:rPr lang="fr-FR" sz="2000" dirty="0" err="1">
                <a:latin typeface="+mj-lt"/>
              </a:rPr>
              <a:t>Immelt</a:t>
            </a:r>
            <a:r>
              <a:rPr lang="fr-FR" sz="2000" dirty="0">
                <a:latin typeface="+mj-lt"/>
              </a:rPr>
              <a:t> président de la General Electrique, ont lancé des campagnes de </a:t>
            </a:r>
            <a:r>
              <a:rPr lang="fr-FR" sz="2000" dirty="0">
                <a:effectLst/>
                <a:latin typeface="+mj-lt"/>
              </a:rPr>
              <a:t>remise en question des habitudes.</a:t>
            </a:r>
          </a:p>
          <a:p>
            <a:pPr>
              <a:lnSpc>
                <a:spcPct val="80000"/>
              </a:lnSpc>
            </a:pPr>
            <a:r>
              <a:rPr lang="fr-FR" sz="2000" dirty="0">
                <a:solidFill>
                  <a:srgbClr val="C00000"/>
                </a:solidFill>
                <a:effectLst>
                  <a:outerShdw blurRad="38100" dist="38100" dir="2700000" algn="tl">
                    <a:srgbClr val="000000">
                      <a:alpha val="43137"/>
                    </a:srgbClr>
                  </a:outerShdw>
                </a:effectLst>
                <a:latin typeface="+mj-lt"/>
              </a:rPr>
              <a:t>Lancer fréquemment des « </a:t>
            </a:r>
            <a:r>
              <a:rPr lang="fr-FR" sz="2000" i="1" dirty="0" err="1">
                <a:solidFill>
                  <a:srgbClr val="C00000"/>
                </a:solidFill>
                <a:effectLst>
                  <a:outerShdw blurRad="38100" dist="38100" dir="2700000" algn="tl">
                    <a:srgbClr val="000000">
                      <a:alpha val="43137"/>
                    </a:srgbClr>
                  </a:outerShdw>
                </a:effectLst>
                <a:latin typeface="+mj-lt"/>
              </a:rPr>
              <a:t>virtuals</a:t>
            </a:r>
            <a:r>
              <a:rPr lang="fr-FR" sz="2000" i="1" dirty="0">
                <a:solidFill>
                  <a:srgbClr val="C00000"/>
                </a:solidFill>
                <a:effectLst>
                  <a:outerShdw blurRad="38100" dist="38100" dir="2700000" algn="tl">
                    <a:srgbClr val="000000">
                      <a:alpha val="43137"/>
                    </a:srgbClr>
                  </a:outerShdw>
                </a:effectLst>
                <a:latin typeface="+mj-lt"/>
              </a:rPr>
              <a:t> workshops</a:t>
            </a:r>
            <a:r>
              <a:rPr lang="fr-FR" sz="2000" dirty="0">
                <a:solidFill>
                  <a:srgbClr val="C00000"/>
                </a:solidFill>
                <a:effectLst>
                  <a:outerShdw blurRad="38100" dist="38100" dir="2700000" algn="tl">
                    <a:srgbClr val="000000">
                      <a:alpha val="43137"/>
                    </a:srgbClr>
                  </a:outerShdw>
                </a:effectLst>
                <a:latin typeface="+mj-lt"/>
              </a:rPr>
              <a:t> </a:t>
            </a:r>
            <a:r>
              <a:rPr lang="fr-FR" sz="2000" dirty="0" smtClean="0">
                <a:solidFill>
                  <a:srgbClr val="C00000"/>
                </a:solidFill>
                <a:effectLst>
                  <a:outerShdw blurRad="38100" dist="38100" dir="2700000" algn="tl">
                    <a:srgbClr val="000000">
                      <a:alpha val="43137"/>
                    </a:srgbClr>
                  </a:outerShdw>
                </a:effectLst>
                <a:latin typeface="+mj-lt"/>
              </a:rPr>
              <a:t>» </a:t>
            </a:r>
            <a:r>
              <a:rPr lang="fr-FR" sz="2000" dirty="0">
                <a:solidFill>
                  <a:srgbClr val="C00000"/>
                </a:solidFill>
                <a:effectLst>
                  <a:outerShdw blurRad="38100" dist="38100" dir="2700000" algn="tl">
                    <a:srgbClr val="000000">
                      <a:alpha val="43137"/>
                    </a:srgbClr>
                  </a:outerShdw>
                </a:effectLst>
                <a:latin typeface="+mj-lt"/>
              </a:rPr>
              <a:t>sur des thèmes particuliers. Les internautes se connectent au « Jardin d'Idées » installé sur le portail de la compagnie</a:t>
            </a:r>
            <a:r>
              <a:rPr lang="fr-FR" sz="2000" dirty="0">
                <a:solidFill>
                  <a:srgbClr val="C00000"/>
                </a:solidFill>
                <a:effectLst/>
                <a:latin typeface="+mj-lt"/>
              </a:rPr>
              <a:t>*</a:t>
            </a:r>
            <a:r>
              <a:rPr lang="fr-FR" sz="2000" dirty="0">
                <a:latin typeface="+mj-lt"/>
              </a:rPr>
              <a:t>.  </a:t>
            </a:r>
          </a:p>
          <a:p>
            <a:pPr>
              <a:lnSpc>
                <a:spcPct val="80000"/>
              </a:lnSpc>
            </a:pPr>
            <a:r>
              <a:rPr lang="fr-FR" sz="2000" dirty="0">
                <a:latin typeface="+mj-lt"/>
              </a:rPr>
              <a:t>Les sites de l’entreprise doivent être mieux utilisés </a:t>
            </a:r>
            <a:r>
              <a:rPr lang="fr-FR" sz="2000" dirty="0">
                <a:effectLst/>
                <a:latin typeface="+mj-lt"/>
              </a:rPr>
              <a:t>pour valoriser leurs savoir-faire ou leur capital immatériel. </a:t>
            </a:r>
          </a:p>
          <a:p>
            <a:pPr>
              <a:lnSpc>
                <a:spcPct val="80000"/>
              </a:lnSpc>
            </a:pPr>
            <a:r>
              <a:rPr lang="fr-FR" sz="2000" dirty="0">
                <a:solidFill>
                  <a:srgbClr val="C00000"/>
                </a:solidFill>
                <a:effectLst>
                  <a:outerShdw blurRad="38100" dist="38100" dir="2700000" algn="tl">
                    <a:srgbClr val="000000">
                      <a:alpha val="43137"/>
                    </a:srgbClr>
                  </a:outerShdw>
                </a:effectLst>
                <a:latin typeface="+mj-lt"/>
              </a:rPr>
              <a:t>Libérer la parole: la montée en puissance des forums (Blogs, Wiki, …) en fait des espaces de liberté et d’idéation pour de vrais échanges créatifs.</a:t>
            </a:r>
          </a:p>
          <a:p>
            <a:pPr>
              <a:lnSpc>
                <a:spcPct val="80000"/>
              </a:lnSpc>
            </a:pPr>
            <a:r>
              <a:rPr lang="fr-FR" sz="2000" dirty="0" smtClean="0">
                <a:latin typeface="+mj-lt"/>
              </a:rPr>
              <a:t>M</a:t>
            </a:r>
            <a:r>
              <a:rPr lang="fr-FR" sz="2000" dirty="0" smtClean="0">
                <a:effectLst/>
                <a:latin typeface="+mj-lt"/>
              </a:rPr>
              <a:t>ultiplier </a:t>
            </a:r>
            <a:r>
              <a:rPr lang="fr-FR" sz="2000" dirty="0">
                <a:effectLst/>
                <a:latin typeface="+mj-lt"/>
              </a:rPr>
              <a:t>les sources d’idées et les contacts diversifiés avec des réseaux extra-professionnels: cas de Swatch</a:t>
            </a:r>
          </a:p>
          <a:p>
            <a:pPr algn="just">
              <a:lnSpc>
                <a:spcPct val="80000"/>
              </a:lnSpc>
            </a:pPr>
            <a:endParaRPr lang="fr-FR" sz="1800" dirty="0">
              <a:solidFill>
                <a:srgbClr val="FF00FF"/>
              </a:solidFill>
              <a:effectLst/>
              <a:latin typeface="+mj-lt"/>
            </a:endParaRPr>
          </a:p>
          <a:p>
            <a:pPr algn="just">
              <a:lnSpc>
                <a:spcPct val="80000"/>
              </a:lnSpc>
            </a:pPr>
            <a:r>
              <a:rPr lang="fr-FR" sz="1400" dirty="0">
                <a:solidFill>
                  <a:srgbClr val="C00000"/>
                </a:solidFill>
                <a:effectLst/>
                <a:latin typeface="+mj-lt"/>
              </a:rPr>
              <a:t>* </a:t>
            </a:r>
            <a:r>
              <a:rPr lang="fr-FR" sz="1400" dirty="0">
                <a:effectLst/>
                <a:latin typeface="+mj-lt"/>
              </a:rPr>
              <a:t>Le ROI moyen est de 251 % avec un retour net moyen de 19,851 $ par 100 employés. Les bénéfices et les économies ont cru après la deuxième année de 927 % et le retour net moyen de 104,983 $ par 100 </a:t>
            </a:r>
            <a:r>
              <a:rPr lang="fr-FR" sz="1400" dirty="0" smtClean="0">
                <a:effectLst/>
                <a:latin typeface="+mj-lt"/>
              </a:rPr>
              <a:t>employés </a:t>
            </a:r>
            <a:r>
              <a:rPr lang="fr-FR" sz="1400" dirty="0">
                <a:effectLst/>
                <a:latin typeface="+mj-lt"/>
              </a:rPr>
              <a:t>(source Imaginatik.com Boston)</a:t>
            </a:r>
            <a:endParaRPr lang="fr-FR" sz="1600" dirty="0">
              <a:latin typeface="+mj-lt"/>
            </a:endParaRPr>
          </a:p>
        </p:txBody>
      </p:sp>
      <p:sp>
        <p:nvSpPr>
          <p:cNvPr id="5" name="Espace réservé du pied de page 4"/>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1071546"/>
            <a:ext cx="8229600" cy="1143000"/>
          </a:xfrm>
        </p:spPr>
        <p:txBody>
          <a:bodyPr/>
          <a:lstStyle/>
          <a:p>
            <a:pPr algn="l"/>
            <a:r>
              <a:rPr lang="fr-FR" dirty="0" smtClean="0"/>
              <a:t>Alors…</a:t>
            </a:r>
            <a:endParaRPr lang="fr-FR" dirty="0"/>
          </a:p>
        </p:txBody>
      </p:sp>
      <p:sp>
        <p:nvSpPr>
          <p:cNvPr id="3" name="Espace réservé du contenu 2"/>
          <p:cNvSpPr>
            <a:spLocks noGrp="1"/>
          </p:cNvSpPr>
          <p:nvPr>
            <p:ph idx="1"/>
          </p:nvPr>
        </p:nvSpPr>
        <p:spPr>
          <a:xfrm>
            <a:off x="457200" y="3071810"/>
            <a:ext cx="8229600" cy="3237550"/>
          </a:xfrm>
        </p:spPr>
        <p:txBody>
          <a:bodyPr>
            <a:normAutofit/>
          </a:bodyPr>
          <a:lstStyle/>
          <a:p>
            <a:pPr algn="ctr"/>
            <a:r>
              <a:rPr lang="fr-FR" sz="4000" b="1" dirty="0" smtClean="0">
                <a:solidFill>
                  <a:srgbClr val="C00000"/>
                </a:solidFill>
                <a:effectLst>
                  <a:outerShdw blurRad="38100" dist="38100" dir="2700000" algn="tl">
                    <a:srgbClr val="000000">
                      <a:alpha val="43137"/>
                    </a:srgbClr>
                  </a:outerShdw>
                </a:effectLst>
                <a:latin typeface="+mj-lt"/>
              </a:rPr>
              <a:t>Fleurs ou Abeilles!?</a:t>
            </a:r>
            <a:endParaRPr lang="fr-FR" sz="4000" b="1" dirty="0">
              <a:solidFill>
                <a:srgbClr val="C00000"/>
              </a:solidFill>
              <a:effectLst>
                <a:outerShdw blurRad="38100" dist="38100" dir="2700000" algn="tl">
                  <a:srgbClr val="000000">
                    <a:alpha val="43137"/>
                  </a:srgbClr>
                </a:outerShdw>
              </a:effectLst>
              <a:latin typeface="+mj-lt"/>
            </a:endParaRPr>
          </a:p>
        </p:txBody>
      </p:sp>
      <p:sp>
        <p:nvSpPr>
          <p:cNvPr id="4" name="Espace réservé du pied de page 3"/>
          <p:cNvSpPr>
            <a:spLocks noGrp="1"/>
          </p:cNvSpPr>
          <p:nvPr>
            <p:ph type="ftr" sz="quarter" idx="11"/>
          </p:nvPr>
        </p:nvSpPr>
        <p:spPr/>
        <p:txBody>
          <a:bodyPr/>
          <a:lstStyle/>
          <a:p>
            <a:r>
              <a:rPr lang="fr-FR" smtClean="0"/>
              <a:t>Ettighoffer Copyright 2009</a:t>
            </a:r>
            <a:endParaRPr lang="fr-FR"/>
          </a:p>
        </p:txBody>
      </p:sp>
      <p:sp>
        <p:nvSpPr>
          <p:cNvPr id="5" name="Espace réservé du numéro de diapositive 4"/>
          <p:cNvSpPr>
            <a:spLocks noGrp="1"/>
          </p:cNvSpPr>
          <p:nvPr>
            <p:ph type="sldNum" sz="quarter" idx="12"/>
          </p:nvPr>
        </p:nvSpPr>
        <p:spPr/>
        <p:txBody>
          <a:bodyPr/>
          <a:lstStyle/>
          <a:p>
            <a:fld id="{C5ED534E-EB0C-4FDA-98A9-BE1FA90D67E9}" type="slidenum">
              <a:rPr lang="fr-FR" smtClean="0"/>
              <a:pPr/>
              <a:t>38</a:t>
            </a:fld>
            <a:endParaRPr lang="fr-F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fld id="{E895F66E-C7EC-4DB6-9197-1E951077651B}" type="slidenum">
              <a:rPr lang="fr-FR"/>
              <a:pPr/>
              <a:t>39</a:t>
            </a:fld>
            <a:endParaRPr lang="fr-FR"/>
          </a:p>
        </p:txBody>
      </p:sp>
      <p:sp>
        <p:nvSpPr>
          <p:cNvPr id="204802" name="Rectangle 2"/>
          <p:cNvSpPr>
            <a:spLocks noGrp="1" noChangeArrowheads="1"/>
          </p:cNvSpPr>
          <p:nvPr>
            <p:ph type="title"/>
          </p:nvPr>
        </p:nvSpPr>
        <p:spPr>
          <a:xfrm>
            <a:off x="142844" y="274638"/>
            <a:ext cx="8715436" cy="1296974"/>
          </a:xfrm>
        </p:spPr>
        <p:txBody>
          <a:bodyPr>
            <a:noAutofit/>
          </a:bodyPr>
          <a:lstStyle/>
          <a:p>
            <a:r>
              <a:rPr lang="fr-FR" sz="2400" dirty="0" smtClean="0">
                <a:solidFill>
                  <a:srgbClr val="FF0000"/>
                </a:solidFill>
                <a:effectLst>
                  <a:outerShdw blurRad="38100" dist="38100" dir="2700000" algn="tl">
                    <a:srgbClr val="000000"/>
                  </a:outerShdw>
                </a:effectLst>
              </a:rPr>
              <a:t>En favorisant les échanges de savoirs </a:t>
            </a:r>
            <a:r>
              <a:rPr lang="fr-FR" sz="2400" dirty="0">
                <a:solidFill>
                  <a:srgbClr val="FF0000"/>
                </a:solidFill>
                <a:effectLst>
                  <a:outerShdw blurRad="38100" dist="38100" dir="2700000" algn="tl">
                    <a:srgbClr val="000000"/>
                  </a:outerShdw>
                </a:effectLst>
              </a:rPr>
              <a:t>l’entreprise dispose d’un incubateur virtuel d’idées</a:t>
            </a:r>
          </a:p>
        </p:txBody>
      </p:sp>
      <p:sp>
        <p:nvSpPr>
          <p:cNvPr id="204806" name="Text Box 6"/>
          <p:cNvSpPr txBox="1">
            <a:spLocks noChangeArrowheads="1"/>
          </p:cNvSpPr>
          <p:nvPr/>
        </p:nvSpPr>
        <p:spPr bwMode="auto">
          <a:xfrm>
            <a:off x="4984750" y="1949450"/>
            <a:ext cx="3259138" cy="366713"/>
          </a:xfrm>
          <a:prstGeom prst="rect">
            <a:avLst/>
          </a:prstGeom>
          <a:noFill/>
          <a:ln w="12700">
            <a:noFill/>
            <a:miter lim="800000"/>
            <a:headEnd type="none" w="sm" len="sm"/>
            <a:tailEnd type="none" w="sm" len="sm"/>
          </a:ln>
          <a:effectLst/>
        </p:spPr>
        <p:txBody>
          <a:bodyPr>
            <a:spAutoFit/>
          </a:bodyPr>
          <a:lstStyle/>
          <a:p>
            <a:endParaRPr lang="fr-FR"/>
          </a:p>
        </p:txBody>
      </p:sp>
      <p:sp>
        <p:nvSpPr>
          <p:cNvPr id="204807" name="Text Box 7"/>
          <p:cNvSpPr txBox="1">
            <a:spLocks noChangeArrowheads="1"/>
          </p:cNvSpPr>
          <p:nvPr/>
        </p:nvSpPr>
        <p:spPr bwMode="auto">
          <a:xfrm>
            <a:off x="142844" y="1571612"/>
            <a:ext cx="5929386" cy="4391972"/>
          </a:xfrm>
          <a:prstGeom prst="rect">
            <a:avLst/>
          </a:prstGeom>
          <a:noFill/>
          <a:ln w="12700">
            <a:noFill/>
            <a:miter lim="800000"/>
            <a:headEnd type="none" w="sm" len="sm"/>
            <a:tailEnd type="none" w="sm" len="sm"/>
          </a:ln>
          <a:effectLst/>
        </p:spPr>
        <p:txBody>
          <a:bodyPr wrap="square">
            <a:spAutoFit/>
          </a:bodyPr>
          <a:lstStyle/>
          <a:p>
            <a:pPr>
              <a:lnSpc>
                <a:spcPct val="90000"/>
              </a:lnSpc>
              <a:spcBef>
                <a:spcPct val="20000"/>
              </a:spcBef>
              <a:buClr>
                <a:srgbClr val="FFFF00"/>
              </a:buClr>
              <a:buSzPct val="80000"/>
              <a:buBlip>
                <a:blip r:embed="rId2"/>
              </a:buBlip>
            </a:pPr>
            <a:r>
              <a:rPr lang="fr-FR" dirty="0">
                <a:latin typeface="+mj-lt"/>
              </a:rPr>
              <a:t> </a:t>
            </a:r>
            <a:r>
              <a:rPr lang="fr-FR" dirty="0" smtClean="0">
                <a:latin typeface="+mj-lt"/>
              </a:rPr>
              <a:t>Un réseau d’échanges d’idées devient un outil pour renforcer la capitalisation immatérielle et l’attractivité de l’entreprise</a:t>
            </a:r>
          </a:p>
          <a:p>
            <a:pPr>
              <a:lnSpc>
                <a:spcPct val="90000"/>
              </a:lnSpc>
              <a:spcBef>
                <a:spcPct val="20000"/>
              </a:spcBef>
              <a:buClr>
                <a:srgbClr val="FFFF00"/>
              </a:buClr>
              <a:buSzPct val="80000"/>
              <a:buBlip>
                <a:blip r:embed="rId2"/>
              </a:buBlip>
            </a:pPr>
            <a:r>
              <a:rPr lang="fr-FR" dirty="0" smtClean="0">
                <a:latin typeface="+mj-lt"/>
              </a:rPr>
              <a:t> Possibilité </a:t>
            </a:r>
            <a:r>
              <a:rPr lang="fr-FR" dirty="0">
                <a:latin typeface="+mj-lt"/>
              </a:rPr>
              <a:t>d’identifier des porteurs de </a:t>
            </a:r>
            <a:r>
              <a:rPr lang="fr-FR" dirty="0" smtClean="0">
                <a:latin typeface="+mj-lt"/>
              </a:rPr>
              <a:t>projets, </a:t>
            </a:r>
            <a:r>
              <a:rPr lang="fr-FR" dirty="0">
                <a:latin typeface="+mj-lt"/>
              </a:rPr>
              <a:t>des experts et des lieux de savoirs </a:t>
            </a:r>
            <a:r>
              <a:rPr lang="fr-FR" dirty="0" smtClean="0">
                <a:latin typeface="+mj-lt"/>
              </a:rPr>
              <a:t>utiles </a:t>
            </a:r>
            <a:r>
              <a:rPr lang="fr-FR" dirty="0">
                <a:latin typeface="+mj-lt"/>
              </a:rPr>
              <a:t>à </a:t>
            </a:r>
            <a:r>
              <a:rPr lang="fr-FR" dirty="0" smtClean="0">
                <a:latin typeface="+mj-lt"/>
              </a:rPr>
              <a:t>l’entreprise.</a:t>
            </a:r>
            <a:endParaRPr lang="fr-FR" dirty="0">
              <a:latin typeface="+mj-lt"/>
            </a:endParaRPr>
          </a:p>
          <a:p>
            <a:pPr>
              <a:lnSpc>
                <a:spcPct val="90000"/>
              </a:lnSpc>
              <a:spcBef>
                <a:spcPct val="20000"/>
              </a:spcBef>
              <a:buClr>
                <a:srgbClr val="FFFF00"/>
              </a:buClr>
              <a:buSzPct val="80000"/>
              <a:buBlip>
                <a:blip r:embed="rId2"/>
              </a:buBlip>
            </a:pPr>
            <a:r>
              <a:rPr lang="fr-FR" dirty="0" smtClean="0">
                <a:latin typeface="+mj-lt"/>
              </a:rPr>
              <a:t> Partenariats innovants (alliances avec universités prestigieuses) afin d’attirer et retenir les meilleurs talents et… </a:t>
            </a:r>
            <a:r>
              <a:rPr lang="fr-FR" dirty="0">
                <a:latin typeface="+mj-lt"/>
              </a:rPr>
              <a:t>utiliser des budgets de la recherche </a:t>
            </a:r>
            <a:r>
              <a:rPr lang="fr-FR" dirty="0" smtClean="0">
                <a:latin typeface="+mj-lt"/>
              </a:rPr>
              <a:t>publique.</a:t>
            </a:r>
          </a:p>
          <a:p>
            <a:pPr>
              <a:lnSpc>
                <a:spcPct val="90000"/>
              </a:lnSpc>
              <a:spcBef>
                <a:spcPct val="20000"/>
              </a:spcBef>
              <a:buClr>
                <a:srgbClr val="FFFF00"/>
              </a:buClr>
              <a:buSzPct val="80000"/>
              <a:buBlip>
                <a:blip r:embed="rId2"/>
              </a:buBlip>
            </a:pPr>
            <a:endParaRPr lang="fr-FR" dirty="0">
              <a:latin typeface="+mj-lt"/>
            </a:endParaRPr>
          </a:p>
          <a:p>
            <a:pPr>
              <a:lnSpc>
                <a:spcPct val="90000"/>
              </a:lnSpc>
              <a:spcBef>
                <a:spcPct val="20000"/>
              </a:spcBef>
              <a:buClr>
                <a:srgbClr val="FFFF00"/>
              </a:buClr>
              <a:buSzPct val="80000"/>
              <a:buBlip>
                <a:blip r:embed="rId3"/>
              </a:buBlip>
            </a:pPr>
            <a:r>
              <a:rPr lang="fr-FR" dirty="0">
                <a:latin typeface="+mj-lt"/>
              </a:rPr>
              <a:t> </a:t>
            </a:r>
            <a:r>
              <a:rPr lang="fr-FR" dirty="0" smtClean="0">
                <a:solidFill>
                  <a:srgbClr val="C00000"/>
                </a:solidFill>
                <a:effectLst>
                  <a:outerShdw blurRad="38100" dist="38100" dir="2700000" algn="tl">
                    <a:srgbClr val="000000">
                      <a:alpha val="43137"/>
                    </a:srgbClr>
                  </a:outerShdw>
                </a:effectLst>
              </a:rPr>
              <a:t>Se créer une image d’entreprise créative permet de créer de la valeur supplémentaire et attirer des clients intéressés par sa capacité à être un "fournisseur d'idées" </a:t>
            </a:r>
          </a:p>
          <a:p>
            <a:pPr>
              <a:lnSpc>
                <a:spcPct val="90000"/>
              </a:lnSpc>
              <a:spcBef>
                <a:spcPct val="20000"/>
              </a:spcBef>
              <a:buClr>
                <a:srgbClr val="FFFF00"/>
              </a:buClr>
              <a:buSzPct val="80000"/>
              <a:buBlip>
                <a:blip r:embed="rId3"/>
              </a:buBlip>
            </a:pPr>
            <a:endParaRPr lang="fr-FR" sz="2000" dirty="0" smtClean="0">
              <a:solidFill>
                <a:srgbClr val="C00000"/>
              </a:solidFill>
              <a:effectLst>
                <a:outerShdw blurRad="38100" dist="38100" dir="2700000" algn="tl">
                  <a:srgbClr val="000000">
                    <a:alpha val="43137"/>
                  </a:srgbClr>
                </a:outerShdw>
              </a:effectLst>
            </a:endParaRPr>
          </a:p>
        </p:txBody>
      </p:sp>
      <p:sp>
        <p:nvSpPr>
          <p:cNvPr id="8" name="Espace réservé du pied de page 7"/>
          <p:cNvSpPr>
            <a:spLocks noGrp="1"/>
          </p:cNvSpPr>
          <p:nvPr>
            <p:ph type="ftr" sz="quarter" idx="11"/>
          </p:nvPr>
        </p:nvSpPr>
        <p:spPr/>
        <p:txBody>
          <a:bodyPr/>
          <a:lstStyle/>
          <a:p>
            <a:r>
              <a:rPr lang="fr-FR" dirty="0" smtClean="0"/>
              <a:t>Ettighoffer Copyright 2009</a:t>
            </a:r>
            <a:endParaRPr lang="fr-FR" dirty="0"/>
          </a:p>
        </p:txBody>
      </p:sp>
      <p:pic>
        <p:nvPicPr>
          <p:cNvPr id="167938" name="Picture 2" descr="D:\Mes documents\Mes images\images pour conf&amp; blogs\les idées à tous vents.jpg"/>
          <p:cNvPicPr>
            <a:picLocks noChangeAspect="1" noChangeArrowheads="1"/>
          </p:cNvPicPr>
          <p:nvPr/>
        </p:nvPicPr>
        <p:blipFill>
          <a:blip r:embed="rId4" cstate="print"/>
          <a:srcRect/>
          <a:stretch>
            <a:fillRect/>
          </a:stretch>
        </p:blipFill>
        <p:spPr bwMode="auto">
          <a:xfrm>
            <a:off x="6134484" y="2714620"/>
            <a:ext cx="3009516" cy="2000264"/>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fld id="{65DBB605-E973-47F3-BB5D-D21D61140DBF}" type="slidenum">
              <a:rPr lang="fr-FR"/>
              <a:pPr/>
              <a:t>40</a:t>
            </a:fld>
            <a:endParaRPr lang="fr-FR"/>
          </a:p>
        </p:txBody>
      </p:sp>
      <p:sp>
        <p:nvSpPr>
          <p:cNvPr id="76802" name="Rectangle 2"/>
          <p:cNvSpPr>
            <a:spLocks noGrp="1" noChangeArrowheads="1"/>
          </p:cNvSpPr>
          <p:nvPr>
            <p:ph type="title"/>
          </p:nvPr>
        </p:nvSpPr>
        <p:spPr>
          <a:noFill/>
          <a:ln/>
        </p:spPr>
        <p:txBody>
          <a:bodyPr lIns="92075" tIns="46038" rIns="92075" bIns="46038" anchorCtr="0"/>
          <a:lstStyle/>
          <a:p>
            <a:r>
              <a:rPr lang="fr-FR" sz="3200" dirty="0" smtClean="0">
                <a:solidFill>
                  <a:srgbClr val="C00000"/>
                </a:solidFill>
                <a:effectLst>
                  <a:outerShdw blurRad="38100" dist="38100" dir="2700000" algn="tl">
                    <a:srgbClr val="000000"/>
                  </a:outerShdw>
                </a:effectLst>
              </a:rPr>
              <a:t>La </a:t>
            </a:r>
            <a:r>
              <a:rPr lang="fr-FR" sz="3200" dirty="0" err="1">
                <a:solidFill>
                  <a:srgbClr val="C00000"/>
                </a:solidFill>
                <a:effectLst>
                  <a:outerShdw blurRad="38100" dist="38100" dir="2700000" algn="tl">
                    <a:srgbClr val="000000"/>
                  </a:outerShdw>
                </a:effectLst>
              </a:rPr>
              <a:t>e.fertilisation</a:t>
            </a:r>
            <a:r>
              <a:rPr lang="fr-FR" sz="3200" dirty="0">
                <a:solidFill>
                  <a:srgbClr val="C00000"/>
                </a:solidFill>
                <a:effectLst>
                  <a:outerShdw blurRad="38100" dist="38100" dir="2700000" algn="tl">
                    <a:srgbClr val="000000"/>
                  </a:outerShdw>
                </a:effectLst>
              </a:rPr>
              <a:t> dynamise l’entreprise</a:t>
            </a:r>
          </a:p>
        </p:txBody>
      </p:sp>
      <p:sp>
        <p:nvSpPr>
          <p:cNvPr id="76803" name="Rectangle 3"/>
          <p:cNvSpPr>
            <a:spLocks noGrp="1" noChangeArrowheads="1"/>
          </p:cNvSpPr>
          <p:nvPr>
            <p:ph type="body" idx="1"/>
          </p:nvPr>
        </p:nvSpPr>
        <p:spPr>
          <a:xfrm>
            <a:off x="142844" y="1714489"/>
            <a:ext cx="8772556" cy="4381512"/>
          </a:xfrm>
          <a:noFill/>
          <a:ln/>
        </p:spPr>
        <p:txBody>
          <a:bodyPr lIns="92075" tIns="46038" rIns="92075" bIns="46038">
            <a:normAutofit/>
          </a:bodyPr>
          <a:lstStyle/>
          <a:p>
            <a:pPr>
              <a:lnSpc>
                <a:spcPct val="90000"/>
              </a:lnSpc>
              <a:buBlip>
                <a:blip r:embed="rId3"/>
              </a:buBlip>
            </a:pPr>
            <a:r>
              <a:rPr lang="fr-FR" sz="2400" dirty="0">
                <a:latin typeface="+mj-lt"/>
              </a:rPr>
              <a:t>Mise en question de la gestion territoriale des ressources</a:t>
            </a:r>
          </a:p>
          <a:p>
            <a:pPr>
              <a:lnSpc>
                <a:spcPct val="90000"/>
              </a:lnSpc>
              <a:buBlip>
                <a:blip r:embed="rId3"/>
              </a:buBlip>
            </a:pPr>
            <a:r>
              <a:rPr lang="fr-FR" sz="2400" dirty="0" smtClean="0">
                <a:latin typeface="+mj-lt"/>
              </a:rPr>
              <a:t>Opportunités </a:t>
            </a:r>
            <a:r>
              <a:rPr lang="fr-FR" sz="2400" dirty="0">
                <a:latin typeface="+mj-lt"/>
              </a:rPr>
              <a:t>de faire reconnaître sa compétence tant en interne que sur son marché</a:t>
            </a:r>
          </a:p>
          <a:p>
            <a:pPr>
              <a:lnSpc>
                <a:spcPct val="90000"/>
              </a:lnSpc>
              <a:buBlip>
                <a:blip r:embed="rId3"/>
              </a:buBlip>
            </a:pPr>
            <a:r>
              <a:rPr lang="fr-FR" sz="2400" dirty="0">
                <a:latin typeface="+mj-lt"/>
              </a:rPr>
              <a:t>Co-apprentissage et </a:t>
            </a:r>
            <a:r>
              <a:rPr lang="fr-FR" sz="2400" dirty="0" err="1" smtClean="0">
                <a:latin typeface="+mj-lt"/>
              </a:rPr>
              <a:t>auto-régulation</a:t>
            </a:r>
            <a:r>
              <a:rPr lang="fr-FR" sz="2400" dirty="0" smtClean="0">
                <a:latin typeface="+mj-lt"/>
              </a:rPr>
              <a:t> </a:t>
            </a:r>
            <a:r>
              <a:rPr lang="fr-FR" sz="2400" dirty="0">
                <a:latin typeface="+mj-lt"/>
              </a:rPr>
              <a:t>des difficultés </a:t>
            </a:r>
          </a:p>
          <a:p>
            <a:pPr>
              <a:lnSpc>
                <a:spcPct val="90000"/>
              </a:lnSpc>
              <a:buBlip>
                <a:blip r:embed="rId3"/>
              </a:buBlip>
            </a:pPr>
            <a:r>
              <a:rPr lang="fr-FR" sz="2400" dirty="0">
                <a:latin typeface="+mj-lt"/>
              </a:rPr>
              <a:t>Mobilisation par le «</a:t>
            </a:r>
            <a:r>
              <a:rPr lang="fr-FR" sz="2400" dirty="0" err="1">
                <a:latin typeface="+mj-lt"/>
              </a:rPr>
              <a:t>corporate</a:t>
            </a:r>
            <a:r>
              <a:rPr lang="fr-FR" sz="2400" dirty="0">
                <a:latin typeface="+mj-lt"/>
              </a:rPr>
              <a:t>» plutôt que par la fonction</a:t>
            </a:r>
          </a:p>
          <a:p>
            <a:pPr>
              <a:lnSpc>
                <a:spcPct val="90000"/>
              </a:lnSpc>
              <a:buBlip>
                <a:blip r:embed="rId3"/>
              </a:buBlip>
            </a:pPr>
            <a:r>
              <a:rPr lang="fr-FR" sz="2400" dirty="0">
                <a:latin typeface="+mj-lt"/>
              </a:rPr>
              <a:t>Les échanges sur le mode «clients/fournisseurs» se substituent aux échanges hiérarchiques</a:t>
            </a:r>
            <a:r>
              <a:rPr lang="fr-FR" sz="2400" dirty="0" smtClean="0">
                <a:latin typeface="+mj-lt"/>
              </a:rPr>
              <a:t>.</a:t>
            </a:r>
          </a:p>
          <a:p>
            <a:pPr>
              <a:lnSpc>
                <a:spcPct val="90000"/>
              </a:lnSpc>
              <a:buBlip>
                <a:blip r:embed="rId3"/>
              </a:buBlip>
            </a:pPr>
            <a:endParaRPr lang="fr-FR" sz="2400" dirty="0">
              <a:latin typeface="+mj-lt"/>
            </a:endParaRPr>
          </a:p>
          <a:p>
            <a:pPr>
              <a:lnSpc>
                <a:spcPct val="90000"/>
              </a:lnSpc>
              <a:buClr>
                <a:srgbClr val="FF66FF"/>
              </a:buClr>
              <a:buBlip>
                <a:blip r:embed="rId4"/>
              </a:buBlip>
            </a:pPr>
            <a:r>
              <a:rPr lang="fr-FR" sz="2400" dirty="0">
                <a:solidFill>
                  <a:srgbClr val="C00000"/>
                </a:solidFill>
                <a:effectLst>
                  <a:outerShdw blurRad="38100" dist="38100" dir="2700000" algn="tl">
                    <a:srgbClr val="000000"/>
                  </a:outerShdw>
                </a:effectLst>
                <a:latin typeface="+mj-lt"/>
              </a:rPr>
              <a:t>La </a:t>
            </a:r>
            <a:r>
              <a:rPr lang="fr-FR" sz="2400" dirty="0" err="1">
                <a:solidFill>
                  <a:srgbClr val="C00000"/>
                </a:solidFill>
                <a:effectLst>
                  <a:outerShdw blurRad="38100" dist="38100" dir="2700000" algn="tl">
                    <a:srgbClr val="000000"/>
                  </a:outerShdw>
                </a:effectLst>
                <a:latin typeface="+mj-lt"/>
              </a:rPr>
              <a:t>e.fertilisation</a:t>
            </a:r>
            <a:r>
              <a:rPr lang="fr-FR" sz="2400" dirty="0">
                <a:solidFill>
                  <a:srgbClr val="C00000"/>
                </a:solidFill>
                <a:effectLst>
                  <a:outerShdw blurRad="38100" dist="38100" dir="2700000" algn="tl">
                    <a:srgbClr val="000000"/>
                  </a:outerShdw>
                </a:effectLst>
                <a:latin typeface="+mj-lt"/>
              </a:rPr>
              <a:t> devient un lien transversal d’intégration sociale et professionnelle</a:t>
            </a:r>
          </a:p>
        </p:txBody>
      </p:sp>
      <p:sp>
        <p:nvSpPr>
          <p:cNvPr id="6" name="Espace réservé du pied de page 5"/>
          <p:cNvSpPr>
            <a:spLocks noGrp="1"/>
          </p:cNvSpPr>
          <p:nvPr>
            <p:ph type="ftr" sz="quarter" idx="11"/>
          </p:nvPr>
        </p:nvSpPr>
        <p:spPr/>
        <p:txBody>
          <a:bodyPr/>
          <a:lstStyle/>
          <a:p>
            <a:r>
              <a:rPr lang="fr-FR" smtClean="0"/>
              <a:t>Ettighoffer Copyright 2009</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additive="base">
                                        <p:cTn id="7" dur="500" fill="hold"/>
                                        <p:tgtEl>
                                          <p:spTgt spid="76802"/>
                                        </p:tgtEl>
                                        <p:attrNameLst>
                                          <p:attrName>ppt_x</p:attrName>
                                        </p:attrNameLst>
                                      </p:cBhvr>
                                      <p:tavLst>
                                        <p:tav tm="0">
                                          <p:val>
                                            <p:strVal val="#ppt_x"/>
                                          </p:val>
                                        </p:tav>
                                        <p:tav tm="100000">
                                          <p:val>
                                            <p:strVal val="#ppt_x"/>
                                          </p:val>
                                        </p:tav>
                                      </p:tavLst>
                                    </p:anim>
                                    <p:anim calcmode="lin" valueType="num">
                                      <p:cBhvr additive="base">
                                        <p:cTn id="8" dur="500" fill="hold"/>
                                        <p:tgtEl>
                                          <p:spTgt spid="768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070" name="Rectangle 6"/>
          <p:cNvSpPr>
            <a:spLocks noGrp="1" noChangeArrowheads="1"/>
          </p:cNvSpPr>
          <p:nvPr>
            <p:ph type="subTitle" idx="1"/>
          </p:nvPr>
        </p:nvSpPr>
        <p:spPr>
          <a:xfrm>
            <a:off x="3492500" y="2552700"/>
            <a:ext cx="5432425" cy="1752600"/>
          </a:xfrm>
        </p:spPr>
        <p:txBody>
          <a:bodyPr>
            <a:normAutofit fontScale="92500" lnSpcReduction="20000"/>
          </a:bodyPr>
          <a:lstStyle/>
          <a:p>
            <a:pPr algn="r"/>
            <a:r>
              <a:rPr lang="fr-FR" sz="2800" i="1" dirty="0">
                <a:solidFill>
                  <a:srgbClr val="C00000"/>
                </a:solidFill>
                <a:effectLst>
                  <a:outerShdw blurRad="38100" dist="38100" dir="2700000" algn="tl">
                    <a:srgbClr val="000000">
                      <a:alpha val="43137"/>
                    </a:srgbClr>
                  </a:outerShdw>
                </a:effectLst>
                <a:latin typeface="Copperplate Gothic Bold" pitchFamily="34" charset="0"/>
              </a:rPr>
              <a:t>Une braise n’est pas un incendie</a:t>
            </a:r>
            <a:br>
              <a:rPr lang="fr-FR" sz="2800" i="1" dirty="0">
                <a:solidFill>
                  <a:srgbClr val="C00000"/>
                </a:solidFill>
                <a:effectLst>
                  <a:outerShdw blurRad="38100" dist="38100" dir="2700000" algn="tl">
                    <a:srgbClr val="000000">
                      <a:alpha val="43137"/>
                    </a:srgbClr>
                  </a:outerShdw>
                </a:effectLst>
                <a:latin typeface="Copperplate Gothic Bold" pitchFamily="34" charset="0"/>
              </a:rPr>
            </a:br>
            <a:r>
              <a:rPr lang="fr-FR" sz="2800" i="1" dirty="0">
                <a:solidFill>
                  <a:srgbClr val="C00000"/>
                </a:solidFill>
                <a:effectLst>
                  <a:outerShdw blurRad="38100" dist="38100" dir="2700000" algn="tl">
                    <a:srgbClr val="000000">
                      <a:alpha val="43137"/>
                    </a:srgbClr>
                  </a:outerShdw>
                </a:effectLst>
                <a:latin typeface="Copperplate Gothic Bold" pitchFamily="34" charset="0"/>
              </a:rPr>
              <a:t>Un homme solitaire n’est pas un homme</a:t>
            </a:r>
            <a:r>
              <a:rPr lang="fr-FR" sz="2800" dirty="0">
                <a:solidFill>
                  <a:srgbClr val="C00000"/>
                </a:solidFill>
                <a:effectLst>
                  <a:outerShdw blurRad="38100" dist="38100" dir="2700000" algn="tl">
                    <a:srgbClr val="000000">
                      <a:alpha val="43137"/>
                    </a:srgbClr>
                  </a:outerShdw>
                </a:effectLst>
                <a:latin typeface="Copperplate Gothic Bold" pitchFamily="34" charset="0"/>
              </a:rPr>
              <a:t/>
            </a:r>
            <a:br>
              <a:rPr lang="fr-FR" sz="2800" dirty="0">
                <a:solidFill>
                  <a:srgbClr val="C00000"/>
                </a:solidFill>
                <a:effectLst>
                  <a:outerShdw blurRad="38100" dist="38100" dir="2700000" algn="tl">
                    <a:srgbClr val="000000">
                      <a:alpha val="43137"/>
                    </a:srgbClr>
                  </a:outerShdw>
                </a:effectLst>
                <a:latin typeface="Copperplate Gothic Bold" pitchFamily="34" charset="0"/>
              </a:rPr>
            </a:br>
            <a:r>
              <a:rPr lang="fr-FR" sz="2800" dirty="0">
                <a:solidFill>
                  <a:srgbClr val="C00000"/>
                </a:solidFill>
                <a:effectLst>
                  <a:outerShdw blurRad="38100" dist="38100" dir="2700000" algn="tl">
                    <a:srgbClr val="000000">
                      <a:alpha val="43137"/>
                    </a:srgbClr>
                  </a:outerShdw>
                </a:effectLst>
                <a:latin typeface="Copperplate Gothic Bold" pitchFamily="34" charset="0"/>
              </a:rPr>
              <a:t/>
            </a:r>
            <a:br>
              <a:rPr lang="fr-FR" sz="2800" dirty="0">
                <a:solidFill>
                  <a:srgbClr val="C00000"/>
                </a:solidFill>
                <a:effectLst>
                  <a:outerShdw blurRad="38100" dist="38100" dir="2700000" algn="tl">
                    <a:srgbClr val="000000">
                      <a:alpha val="43137"/>
                    </a:srgbClr>
                  </a:outerShdw>
                </a:effectLst>
                <a:latin typeface="Copperplate Gothic Bold" pitchFamily="34" charset="0"/>
              </a:rPr>
            </a:br>
            <a:r>
              <a:rPr lang="fr-FR" sz="2400" dirty="0">
                <a:solidFill>
                  <a:srgbClr val="C00000"/>
                </a:solidFill>
                <a:effectLst>
                  <a:outerShdw blurRad="38100" dist="38100" dir="2700000" algn="tl">
                    <a:srgbClr val="000000">
                      <a:alpha val="43137"/>
                    </a:srgbClr>
                  </a:outerShdw>
                </a:effectLst>
                <a:latin typeface="Copperplate Gothic Bold" pitchFamily="34" charset="0"/>
              </a:rPr>
              <a:t>Proverbe Mongol</a:t>
            </a:r>
          </a:p>
        </p:txBody>
      </p:sp>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2138</TotalTime>
  <Words>2963</Words>
  <Application>Microsoft Office PowerPoint</Application>
  <PresentationFormat>Affichage à l'écran (4:3)</PresentationFormat>
  <Paragraphs>394</Paragraphs>
  <Slides>41</Slides>
  <Notes>8</Notes>
  <HiddenSlides>0</HiddenSlides>
  <MMClips>0</MMClips>
  <ScaleCrop>false</ScaleCrop>
  <HeadingPairs>
    <vt:vector size="8" baseType="variant">
      <vt:variant>
        <vt:lpstr>Polices utilisées</vt:lpstr>
      </vt:variant>
      <vt:variant>
        <vt:i4>21</vt:i4>
      </vt:variant>
      <vt:variant>
        <vt:lpstr>Thème</vt:lpstr>
      </vt:variant>
      <vt:variant>
        <vt:i4>1</vt:i4>
      </vt:variant>
      <vt:variant>
        <vt:lpstr>Serveurs OLE incorporés</vt:lpstr>
      </vt:variant>
      <vt:variant>
        <vt:i4>2</vt:i4>
      </vt:variant>
      <vt:variant>
        <vt:lpstr>Titres des diapositives</vt:lpstr>
      </vt:variant>
      <vt:variant>
        <vt:i4>41</vt:i4>
      </vt:variant>
    </vt:vector>
  </HeadingPairs>
  <TitlesOfParts>
    <vt:vector size="65" baseType="lpstr">
      <vt:lpstr>Arial Unicode MS</vt:lpstr>
      <vt:lpstr>Arial</vt:lpstr>
      <vt:lpstr>Arial Black</vt:lpstr>
      <vt:lpstr>Arial Narrow</vt:lpstr>
      <vt:lpstr>Book Antiqua</vt:lpstr>
      <vt:lpstr>Copperplate Gothic Bold</vt:lpstr>
      <vt:lpstr>Copperplate Gothic Light</vt:lpstr>
      <vt:lpstr>Lucida Sans</vt:lpstr>
      <vt:lpstr>Maiandra GD</vt:lpstr>
      <vt:lpstr>Monotype Corsiva</vt:lpstr>
      <vt:lpstr>Monotype Sorts</vt:lpstr>
      <vt:lpstr>Symbol</vt:lpstr>
      <vt:lpstr>Tahoma</vt:lpstr>
      <vt:lpstr>Times</vt:lpstr>
      <vt:lpstr>Times New Roman</vt:lpstr>
      <vt:lpstr>Trebuchet MS</vt:lpstr>
      <vt:lpstr>Verdana</vt:lpstr>
      <vt:lpstr>Webdings</vt:lpstr>
      <vt:lpstr>Wingdings</vt:lpstr>
      <vt:lpstr>Wingdings 2</vt:lpstr>
      <vt:lpstr>Wingdings 3</vt:lpstr>
      <vt:lpstr>Apex</vt:lpstr>
      <vt:lpstr>Image bitmap</vt:lpstr>
      <vt:lpstr>Graphique</vt:lpstr>
      <vt:lpstr>ENTREPRISE RELATIONNELLE &amp;  E.Fertilisation </vt:lpstr>
      <vt:lpstr>   « Avant les gens allaient là  Où il y avait du travail,  Maintenant ils vont là  Où l’on peut créer et imaginer »  Richard Florida  </vt:lpstr>
      <vt:lpstr>Entreprise et Travail  au XXIe siècle: l’entreprise relationnelle</vt:lpstr>
      <vt:lpstr>   </vt:lpstr>
      <vt:lpstr>Présentation PowerPoint</vt:lpstr>
      <vt:lpstr>Un contexte de plus en plus instable et complexe </vt:lpstr>
      <vt:lpstr>Les entreprises s’adaptent en s’organisant en grappes</vt:lpstr>
      <vt:lpstr>Information et savoir faire, matières premières de l’économie collaborative</vt:lpstr>
      <vt:lpstr>L’intermédiation Electronique domine les échanges interpersonnels</vt:lpstr>
      <vt:lpstr>Le Bureau du Futur: un Portail employé « branché »</vt:lpstr>
      <vt:lpstr>La révolution de la communication personnelle: les Networkers</vt:lpstr>
      <vt:lpstr>II - L’Entreprise Relationnelle…</vt:lpstr>
      <vt:lpstr>Il y a deux façons de créer de la valeur</vt:lpstr>
      <vt:lpstr>Surinvestissement dans la coordination et sous-investissement dans la coopération</vt:lpstr>
      <vt:lpstr>L’Entreprise multiplie des relations avec des partenaires afin de diminuer le coût d’accès aux compétences </vt:lpstr>
      <vt:lpstr>L’objectif  devient d’encourager l’intensification des échanges, pas d’encourager l’utilisation des TIC! </vt:lpstr>
      <vt:lpstr>La e.fertilisation, passer d’une logique de productivité à une logique de création de valeur ajoutée conjuguée</vt:lpstr>
      <vt:lpstr>Nous passons d’une logique de communauté d’entreprise à une logique de communauté savante</vt:lpstr>
      <vt:lpstr>Communauté savante, l’Entreprise investit sur le « réseau qui sait »! </vt:lpstr>
      <vt:lpstr>Présentation PowerPoint</vt:lpstr>
      <vt:lpstr>Intelligence Economique: les réseaux savants aident à la surveillance des évolutions des sciences et des techniques </vt:lpstr>
      <vt:lpstr>III – L’Entreprise entre dans une économie des Idées</vt:lpstr>
      <vt:lpstr>L’économie des idées est la Clé du succès pour dominer ses marchés!</vt:lpstr>
      <vt:lpstr>  La pénurie des idées est un signe de décadence, de déficit de vitalité sociale, de perte de fertilité économique  </vt:lpstr>
      <vt:lpstr>l’élaboration des processus d’idéation et d’innovation n’est plus endogène.</vt:lpstr>
      <vt:lpstr>La course « aux armements d’innovation » c’est se lancer dans la constitution de banques d’idées</vt:lpstr>
      <vt:lpstr>IV.  Comment favoriser la e.fertilisation? </vt:lpstr>
      <vt:lpstr>Comment encourager la création de valeur ajoutée ..conjuguée!? </vt:lpstr>
      <vt:lpstr>Plus d’une entreprise sur deux n’a pas conscience de la valeur de ses actifs immatériels et ne sait pas en tirer parti</vt:lpstr>
      <vt:lpstr>Prendre des initiatives pour canaliser l’énergie créative des équipes</vt:lpstr>
      <vt:lpstr>Et mettez y de l’humour, sacrebleu!</vt:lpstr>
      <vt:lpstr>Les Modes d’Animation spécifiques à considérer</vt:lpstr>
      <vt:lpstr>Se poser les bonnes questions</vt:lpstr>
      <vt:lpstr>S’interroger sur l’efficacité du processus du traitement des idées</vt:lpstr>
      <vt:lpstr>Quel réseau social pour l’entreprise?</vt:lpstr>
      <vt:lpstr>Les pièges à éviter </vt:lpstr>
      <vt:lpstr>Quelques bonnes pratiques déjà identifiées</vt:lpstr>
      <vt:lpstr>Alors…</vt:lpstr>
      <vt:lpstr>En favorisant les échanges de savoirs l’entreprise dispose d’un incubateur virtuel d’idées</vt:lpstr>
      <vt:lpstr>La e.fertilisation dynamise l’entreprise</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dc:title>
  <dc:creator>ETTIGHOFFER</dc:creator>
  <cp:lastModifiedBy>Windows User</cp:lastModifiedBy>
  <cp:revision>196</cp:revision>
  <dcterms:created xsi:type="dcterms:W3CDTF">1995-06-02T22:15:24Z</dcterms:created>
  <dcterms:modified xsi:type="dcterms:W3CDTF">2015-02-17T14:01:33Z</dcterms:modified>
</cp:coreProperties>
</file>